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7" r:id="rId2"/>
    <p:sldId id="256" r:id="rId3"/>
    <p:sldId id="258" r:id="rId4"/>
    <p:sldId id="259" r:id="rId5"/>
    <p:sldId id="260" r:id="rId6"/>
    <p:sldId id="261" r:id="rId7"/>
    <p:sldId id="262" r:id="rId8"/>
    <p:sldId id="263" r:id="rId9"/>
    <p:sldId id="264" r:id="rId10"/>
    <p:sldId id="282" r:id="rId11"/>
    <p:sldId id="28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4" r:id="rId30"/>
    <p:sldId id="285" r:id="rId31"/>
    <p:sldId id="286" r:id="rId32"/>
    <p:sldId id="287" r:id="rId33"/>
    <p:sldId id="288" r:id="rId34"/>
    <p:sldId id="289" r:id="rId35"/>
    <p:sldId id="293" r:id="rId36"/>
    <p:sldId id="294" r:id="rId37"/>
    <p:sldId id="295" r:id="rId38"/>
    <p:sldId id="296" r:id="rId39"/>
    <p:sldId id="290" r:id="rId40"/>
    <p:sldId id="291" r:id="rId41"/>
    <p:sldId id="292"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BA738B2-0866-4124-AA91-E670F43D8D99}">
  <a:tblStyle styleId="{0BA738B2-0866-4124-AA91-E670F43D8D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40" d="100"/>
          <a:sy n="140" d="100"/>
        </p:scale>
        <p:origin x="-804" y="-168"/>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2432abd0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2432abd0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2516c6a9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b2516c6a9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228da099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228da099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228da099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228da099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38e79336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38e7933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38e79336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38e79336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b38e7933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b38e79336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38e79336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38e79336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38e79336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38e7933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228da099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228da099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228da099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228da099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228da099d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b228da099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b228da099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b228da099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38e79336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38e79336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38e793360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38e79336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38e793360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38e79336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b38e793360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b38e79336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38e79336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38e79336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2662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94736dd5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94736dd5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57426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103346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b2432abd0d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b2432abd0d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2500154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294311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b38e79336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b38e79336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2432abd0d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2432abd0d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2432abd0d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2432abd0d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2516c6a9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2516c6a9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94736dd5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94736dd5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282ef5e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282ef5e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104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                                                      CONTRIBUTIONS</a:t>
            </a:r>
            <a:endParaRPr sz="1800" b="1">
              <a:latin typeface="Times New Roman"/>
              <a:ea typeface="Times New Roman"/>
              <a:cs typeface="Times New Roman"/>
              <a:sym typeface="Times New Roman"/>
            </a:endParaRPr>
          </a:p>
        </p:txBody>
      </p:sp>
      <p:graphicFrame>
        <p:nvGraphicFramePr>
          <p:cNvPr id="69" name="Google Shape;69;p14"/>
          <p:cNvGraphicFramePr/>
          <p:nvPr>
            <p:extLst>
              <p:ext uri="{D42A27DB-BD31-4B8C-83A1-F6EECF244321}">
                <p14:modId xmlns:p14="http://schemas.microsoft.com/office/powerpoint/2010/main" xmlns="" val="3057349224"/>
              </p:ext>
            </p:extLst>
          </p:nvPr>
        </p:nvGraphicFramePr>
        <p:xfrm>
          <a:off x="266200" y="390925"/>
          <a:ext cx="8611600" cy="4638325"/>
        </p:xfrm>
        <a:graphic>
          <a:graphicData uri="http://schemas.openxmlformats.org/drawingml/2006/table">
            <a:tbl>
              <a:tblPr>
                <a:noFill/>
                <a:tableStyleId>{0BA738B2-0866-4124-AA91-E670F43D8D99}</a:tableStyleId>
              </a:tblPr>
              <a:tblGrid>
                <a:gridCol w="4298712">
                  <a:extLst>
                    <a:ext uri="{9D8B030D-6E8A-4147-A177-3AD203B41FA5}">
                      <a16:colId xmlns:a16="http://schemas.microsoft.com/office/drawing/2014/main" xmlns="" val="20000"/>
                    </a:ext>
                  </a:extLst>
                </a:gridCol>
                <a:gridCol w="4312888">
                  <a:extLst>
                    <a:ext uri="{9D8B030D-6E8A-4147-A177-3AD203B41FA5}">
                      <a16:colId xmlns:a16="http://schemas.microsoft.com/office/drawing/2014/main" xmlns="" val="20001"/>
                    </a:ext>
                  </a:extLst>
                </a:gridCol>
              </a:tblGrid>
              <a:tr h="472925">
                <a:tc>
                  <a:txBody>
                    <a:bodyPr/>
                    <a:lstStyle/>
                    <a:p>
                      <a:pPr marL="0" lvl="0" indent="0" algn="l" rtl="0">
                        <a:spcBef>
                          <a:spcPts val="0"/>
                        </a:spcBef>
                        <a:spcAft>
                          <a:spcPts val="0"/>
                        </a:spcAft>
                        <a:buNone/>
                      </a:pPr>
                      <a:r>
                        <a:rPr lang="en" sz="1600" b="1" dirty="0">
                          <a:latin typeface="Times New Roman"/>
                          <a:ea typeface="Times New Roman"/>
                          <a:cs typeface="Times New Roman"/>
                          <a:sym typeface="Times New Roman"/>
                        </a:rPr>
                        <a:t>                       NAME</a:t>
                      </a:r>
                      <a:endParaRPr sz="1600"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1600" b="1">
                          <a:latin typeface="Times New Roman"/>
                          <a:ea typeface="Times New Roman"/>
                          <a:cs typeface="Times New Roman"/>
                          <a:sym typeface="Times New Roman"/>
                        </a:rPr>
                        <a:t>CONTRIBUTION</a:t>
                      </a:r>
                      <a:endParaRPr sz="16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xmlns="" val="10000"/>
                  </a:ext>
                </a:extLst>
              </a:tr>
              <a:tr h="1303200">
                <a:tc>
                  <a:txBody>
                    <a:bodyPr/>
                    <a:lstStyle/>
                    <a:p>
                      <a:pPr marL="0" lvl="0" indent="0" algn="l" rtl="0">
                        <a:spcBef>
                          <a:spcPts val="0"/>
                        </a:spcBef>
                        <a:spcAft>
                          <a:spcPts val="0"/>
                        </a:spcAft>
                        <a:buNone/>
                      </a:pPr>
                      <a:r>
                        <a:rPr lang="en" sz="1400" dirty="0">
                          <a:latin typeface="Times New Roman"/>
                          <a:ea typeface="Times New Roman"/>
                          <a:cs typeface="Times New Roman"/>
                          <a:sym typeface="Times New Roman"/>
                        </a:rPr>
                        <a:t>Abhimalya Chaudhary</a:t>
                      </a:r>
                      <a:endParaRPr sz="1400" dirty="0">
                        <a:latin typeface="Times New Roman"/>
                        <a:ea typeface="Times New Roman"/>
                        <a:cs typeface="Times New Roman"/>
                        <a:sym typeface="Times New Roman"/>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100" b="1" dirty="0">
                          <a:solidFill>
                            <a:schemeClr val="dk1"/>
                          </a:solidFill>
                          <a:latin typeface="Times New Roman"/>
                          <a:ea typeface="Times New Roman"/>
                          <a:cs typeface="Times New Roman"/>
                          <a:sym typeface="Times New Roman"/>
                        </a:rPr>
                        <a:t>Task 2: </a:t>
                      </a:r>
                      <a:r>
                        <a:rPr lang="en" sz="1100" dirty="0">
                          <a:solidFill>
                            <a:schemeClr val="dk1"/>
                          </a:solidFill>
                          <a:latin typeface="Times New Roman"/>
                          <a:ea typeface="Times New Roman"/>
                          <a:cs typeface="Times New Roman"/>
                          <a:sym typeface="Times New Roman"/>
                        </a:rPr>
                        <a:t>Provided a solution to this problem statement by ranking the documents based on their relevance scores for each task using BM25Okapi ranking algorithm</a:t>
                      </a:r>
                      <a:endParaRPr sz="11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dirty="0">
                          <a:solidFill>
                            <a:schemeClr val="dk1"/>
                          </a:solidFill>
                          <a:latin typeface="Times New Roman"/>
                          <a:ea typeface="Times New Roman"/>
                          <a:cs typeface="Times New Roman"/>
                          <a:sym typeface="Times New Roman"/>
                        </a:rPr>
                        <a:t>•Extracted answer-excerpts from each of these ranked documents for each task using BERT pre-tained models.</a:t>
                      </a:r>
                      <a:endParaRPr sz="11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p>
                  </a:txBody>
                  <a:tcPr marL="91425" marR="91425" marT="91425" marB="91425"/>
                </a:tc>
                <a:extLst>
                  <a:ext uri="{0D108BD9-81ED-4DB2-BD59-A6C34878D82A}">
                    <a16:rowId xmlns:a16="http://schemas.microsoft.com/office/drawing/2014/main" xmlns="" val="10001"/>
                  </a:ext>
                </a:extLst>
              </a:tr>
              <a:tr h="1078825">
                <a:tc>
                  <a:txBody>
                    <a:bodyPr/>
                    <a:lstStyle/>
                    <a:p>
                      <a:pPr marL="0" lvl="0" indent="0" algn="l" rtl="0">
                        <a:spcBef>
                          <a:spcPts val="0"/>
                        </a:spcBef>
                        <a:spcAft>
                          <a:spcPts val="0"/>
                        </a:spcAft>
                        <a:buNone/>
                      </a:pPr>
                      <a:r>
                        <a:rPr lang="en" sz="1400" dirty="0">
                          <a:latin typeface="Times New Roman"/>
                          <a:ea typeface="Times New Roman"/>
                          <a:cs typeface="Times New Roman"/>
                          <a:sym typeface="Times New Roman"/>
                        </a:rPr>
                        <a:t>Abhishek P.M</a:t>
                      </a:r>
                      <a:endParaRPr sz="1400" dirty="0">
                        <a:latin typeface="Times New Roman"/>
                        <a:ea typeface="Times New Roman"/>
                        <a:cs typeface="Times New Roman"/>
                        <a:sym typeface="Times New Roman"/>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smtClean="0">
                          <a:latin typeface="Times New Roman" pitchFamily="18" charset="0"/>
                          <a:ea typeface="Times New Roman"/>
                          <a:cs typeface="Times New Roman" pitchFamily="18" charset="0"/>
                          <a:sym typeface="Times New Roman"/>
                        </a:rPr>
                        <a:t>Task 1</a:t>
                      </a:r>
                      <a:r>
                        <a:rPr lang="en-US" sz="1100" dirty="0" smtClean="0">
                          <a:latin typeface="Times New Roman" pitchFamily="18" charset="0"/>
                          <a:ea typeface="Times New Roman"/>
                          <a:cs typeface="Times New Roman" pitchFamily="18" charset="0"/>
                          <a:sym typeface="Times New Roman"/>
                        </a:rPr>
                        <a:t>:  LDA For Topic</a:t>
                      </a:r>
                      <a:r>
                        <a:rPr lang="en-US" sz="1100" baseline="0" dirty="0" smtClean="0">
                          <a:latin typeface="Times New Roman" pitchFamily="18" charset="0"/>
                          <a:ea typeface="Times New Roman"/>
                          <a:cs typeface="Times New Roman" pitchFamily="18" charset="0"/>
                          <a:sym typeface="Times New Roman"/>
                        </a:rPr>
                        <a:t> Modeling to obtain Related Documents (Task 1 </a:t>
                      </a:r>
                      <a:endParaRPr lang="en-US" sz="1100" dirty="0" smtClean="0">
                        <a:latin typeface="Times New Roman" pitchFamily="18" charset="0"/>
                        <a:ea typeface="Times New Roman"/>
                        <a:cs typeface="Times New Roman" pitchFamily="18" charset="0"/>
                        <a:sym typeface="Times New Roman"/>
                      </a:endParaRPr>
                    </a:p>
                    <a:p>
                      <a:pPr marL="0" lvl="0" indent="0" algn="l" rtl="0">
                        <a:spcBef>
                          <a:spcPts val="0"/>
                        </a:spcBef>
                        <a:spcAft>
                          <a:spcPts val="0"/>
                        </a:spcAft>
                        <a:buNone/>
                      </a:pPr>
                      <a:r>
                        <a:rPr lang="en-US" sz="1100" baseline="0" dirty="0" smtClean="0">
                          <a:latin typeface="Times New Roman" pitchFamily="18" charset="0"/>
                          <a:ea typeface="Times New Roman"/>
                          <a:cs typeface="Times New Roman" pitchFamily="18" charset="0"/>
                          <a:sym typeface="Times New Roman"/>
                        </a:rPr>
                        <a:t>Deliverable 1)</a:t>
                      </a:r>
                      <a:endParaRPr lang="en-US" sz="1100" dirty="0" smtClean="0">
                        <a:latin typeface="Times New Roman" pitchFamily="18" charset="0"/>
                        <a:ea typeface="Times New Roman"/>
                        <a:cs typeface="Times New Roman" pitchFamily="18" charset="0"/>
                        <a:sym typeface="Times New Roman"/>
                      </a:endParaRPr>
                    </a:p>
                    <a:p>
                      <a:pPr marL="0" lvl="0" indent="0" algn="l" rtl="0">
                        <a:spcBef>
                          <a:spcPts val="0"/>
                        </a:spcBef>
                        <a:spcAft>
                          <a:spcPts val="0"/>
                        </a:spcAft>
                        <a:buNone/>
                      </a:pPr>
                      <a:r>
                        <a:rPr lang="en-US" sz="1100" dirty="0" smtClean="0">
                          <a:latin typeface="Times New Roman" pitchFamily="18" charset="0"/>
                          <a:ea typeface="Times New Roman"/>
                          <a:cs typeface="Times New Roman" pitchFamily="18" charset="0"/>
                          <a:sym typeface="Times New Roman"/>
                        </a:rPr>
                        <a:t>Improvised</a:t>
                      </a:r>
                      <a:r>
                        <a:rPr lang="en-US" sz="1100" baseline="0" dirty="0" smtClean="0">
                          <a:latin typeface="Times New Roman" pitchFamily="18" charset="0"/>
                          <a:ea typeface="Times New Roman"/>
                          <a:cs typeface="Times New Roman" pitchFamily="18" charset="0"/>
                          <a:sym typeface="Times New Roman"/>
                        </a:rPr>
                        <a:t> LDA Using </a:t>
                      </a:r>
                      <a:r>
                        <a:rPr lang="en-US" sz="1100" baseline="0" dirty="0" err="1" smtClean="0">
                          <a:latin typeface="Times New Roman" pitchFamily="18" charset="0"/>
                          <a:ea typeface="Times New Roman"/>
                          <a:cs typeface="Times New Roman" pitchFamily="18" charset="0"/>
                          <a:sym typeface="Times New Roman"/>
                        </a:rPr>
                        <a:t>KMeans</a:t>
                      </a:r>
                      <a:r>
                        <a:rPr lang="en-US" sz="1100" baseline="0" dirty="0" smtClean="0">
                          <a:latin typeface="Times New Roman" pitchFamily="18" charset="0"/>
                          <a:ea typeface="Times New Roman"/>
                          <a:cs typeface="Times New Roman" pitchFamily="18" charset="0"/>
                          <a:sym typeface="Times New Roman"/>
                        </a:rPr>
                        <a:t>, PCA And T-SNE for better clustering </a:t>
                      </a:r>
                      <a:r>
                        <a:rPr lang="en-US" sz="1100" baseline="0" smtClean="0">
                          <a:latin typeface="Times New Roman" pitchFamily="18" charset="0"/>
                          <a:ea typeface="Times New Roman"/>
                          <a:cs typeface="Times New Roman" pitchFamily="18" charset="0"/>
                          <a:sym typeface="Times New Roman"/>
                        </a:rPr>
                        <a:t>of Documents.</a:t>
                      </a:r>
                      <a:endParaRPr lang="en-US" sz="1100" baseline="0" dirty="0" smtClean="0">
                        <a:latin typeface="Times New Roman" pitchFamily="18" charset="0"/>
                        <a:ea typeface="Times New Roman"/>
                        <a:cs typeface="Times New Roman" pitchFamily="18" charset="0"/>
                        <a:sym typeface="Times New Roman"/>
                      </a:endParaRPr>
                    </a:p>
                    <a:p>
                      <a:pPr marL="0" lvl="0" indent="0" algn="l" rtl="0">
                        <a:spcBef>
                          <a:spcPts val="0"/>
                        </a:spcBef>
                        <a:spcAft>
                          <a:spcPts val="0"/>
                        </a:spcAft>
                        <a:buNone/>
                      </a:pPr>
                      <a:r>
                        <a:rPr lang="en-US" sz="1100" baseline="0" dirty="0" smtClean="0">
                          <a:latin typeface="Times New Roman" pitchFamily="18" charset="0"/>
                          <a:ea typeface="Times New Roman"/>
                          <a:cs typeface="Times New Roman" pitchFamily="18" charset="0"/>
                          <a:sym typeface="Times New Roman"/>
                        </a:rPr>
                        <a:t>Search Engine For Queries Using Glove and TF-IDF ( T1 Deliverable 2)</a:t>
                      </a:r>
                      <a:endParaRPr lang="en-US" sz="1100" dirty="0" smtClean="0">
                        <a:latin typeface="Times New Roman" pitchFamily="18" charset="0"/>
                        <a:ea typeface="Times New Roman"/>
                        <a:cs typeface="Times New Roman" pitchFamily="18" charset="0"/>
                        <a:sym typeface="Times New Roman"/>
                      </a:endParaRPr>
                    </a:p>
                    <a:p>
                      <a:pPr marL="0" lvl="0" indent="0" algn="l" rtl="0">
                        <a:spcBef>
                          <a:spcPts val="0"/>
                        </a:spcBef>
                        <a:spcAft>
                          <a:spcPts val="0"/>
                        </a:spcAft>
                        <a:buNone/>
                      </a:pPr>
                      <a:r>
                        <a:rPr lang="en-US" sz="1100" dirty="0" smtClean="0">
                          <a:latin typeface="Times New Roman" pitchFamily="18" charset="0"/>
                          <a:ea typeface="Times New Roman"/>
                          <a:cs typeface="Times New Roman" pitchFamily="18" charset="0"/>
                          <a:sym typeface="Times New Roman"/>
                        </a:rPr>
                        <a:t>PowerPoint Presentation and Notebook Documentation</a:t>
                      </a:r>
                      <a:endParaRPr lang="en-US" sz="1100" dirty="0">
                        <a:latin typeface="Times New Roman" pitchFamily="18" charset="0"/>
                        <a:ea typeface="Times New Roman"/>
                        <a:cs typeface="Times New Roman" pitchFamily="18" charset="0"/>
                        <a:sym typeface="Times New Roman"/>
                      </a:endParaRPr>
                    </a:p>
                  </a:txBody>
                  <a:tcPr marL="91425" marR="91425" marT="91425" marB="91425"/>
                </a:tc>
                <a:extLst>
                  <a:ext uri="{0D108BD9-81ED-4DB2-BD59-A6C34878D82A}">
                    <a16:rowId xmlns:a16="http://schemas.microsoft.com/office/drawing/2014/main" xmlns="" val="10002"/>
                  </a:ext>
                </a:extLst>
              </a:tr>
              <a:tr h="936500">
                <a:tc>
                  <a:txBody>
                    <a:bodyPr/>
                    <a:lstStyle/>
                    <a:p>
                      <a:pPr marL="0" lvl="0" indent="0" algn="l" rtl="0">
                        <a:spcBef>
                          <a:spcPts val="0"/>
                        </a:spcBef>
                        <a:spcAft>
                          <a:spcPts val="0"/>
                        </a:spcAft>
                        <a:buNone/>
                      </a:pPr>
                      <a:r>
                        <a:rPr lang="en" sz="1400">
                          <a:latin typeface="Times New Roman"/>
                          <a:ea typeface="Times New Roman"/>
                          <a:cs typeface="Times New Roman"/>
                          <a:sym typeface="Times New Roman"/>
                        </a:rPr>
                        <a:t>Aditya Girigoudar</a:t>
                      </a:r>
                      <a:endParaRPr sz="1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Font typeface="Arial" panose="020B0604020202020204" pitchFamily="34" charset="0"/>
                        <a:buNone/>
                      </a:pPr>
                      <a:r>
                        <a:rPr lang="en" sz="1100" b="1" dirty="0">
                          <a:latin typeface="Times New Roman" pitchFamily="18" charset="0"/>
                          <a:ea typeface="Times New Roman"/>
                          <a:cs typeface="Times New Roman" pitchFamily="18" charset="0"/>
                          <a:sym typeface="Times New Roman"/>
                        </a:rPr>
                        <a:t>Task 1:</a:t>
                      </a:r>
                      <a:r>
                        <a:rPr lang="en" sz="1100" b="1" baseline="0" dirty="0">
                          <a:latin typeface="Times New Roman" pitchFamily="18" charset="0"/>
                          <a:ea typeface="Times New Roman"/>
                          <a:cs typeface="Times New Roman" pitchFamily="18" charset="0"/>
                          <a:sym typeface="Times New Roman"/>
                        </a:rPr>
                        <a:t> </a:t>
                      </a:r>
                      <a:r>
                        <a:rPr lang="en" sz="1100" dirty="0">
                          <a:latin typeface="Times New Roman"/>
                          <a:ea typeface="Times New Roman"/>
                          <a:cs typeface="Times New Roman"/>
                          <a:sym typeface="Times New Roman"/>
                        </a:rPr>
                        <a:t>Implemented Semantic Search using Word Embedding</a:t>
                      </a:r>
                      <a:r>
                        <a:rPr lang="en" sz="1100" baseline="0" dirty="0">
                          <a:latin typeface="Times New Roman"/>
                          <a:ea typeface="Times New Roman"/>
                          <a:cs typeface="Times New Roman"/>
                          <a:sym typeface="Times New Roman"/>
                        </a:rPr>
                        <a:t>.</a:t>
                      </a:r>
                    </a:p>
                    <a:p>
                      <a:pPr marL="171450" lvl="0" indent="-171450" algn="l" rtl="0">
                        <a:spcBef>
                          <a:spcPts val="0"/>
                        </a:spcBef>
                        <a:spcAft>
                          <a:spcPts val="0"/>
                        </a:spcAft>
                        <a:buFont typeface="Arial" panose="020B0604020202020204" pitchFamily="34" charset="0"/>
                        <a:buChar char="•"/>
                      </a:pPr>
                      <a:r>
                        <a:rPr lang="en" sz="1100" baseline="0" dirty="0" smtClean="0">
                          <a:latin typeface="Times New Roman"/>
                          <a:ea typeface="Times New Roman"/>
                          <a:cs typeface="Times New Roman"/>
                          <a:sym typeface="Times New Roman"/>
                        </a:rPr>
                        <a:t>Improved </a:t>
                      </a:r>
                      <a:r>
                        <a:rPr lang="en" sz="1100" baseline="0" dirty="0">
                          <a:latin typeface="Times New Roman"/>
                          <a:ea typeface="Times New Roman"/>
                          <a:cs typeface="Times New Roman"/>
                          <a:sym typeface="Times New Roman"/>
                        </a:rPr>
                        <a:t>Semantic Search Model to give results based on user-defined queries and limit the number query results required by the user.</a:t>
                      </a:r>
                    </a:p>
                    <a:p>
                      <a:pPr marL="171450" lvl="0" indent="-171450" algn="l" rtl="0">
                        <a:spcBef>
                          <a:spcPts val="0"/>
                        </a:spcBef>
                        <a:spcAft>
                          <a:spcPts val="0"/>
                        </a:spcAft>
                        <a:buFont typeface="Arial" panose="020B0604020202020204" pitchFamily="34" charset="0"/>
                        <a:buChar char="•"/>
                      </a:pPr>
                      <a:r>
                        <a:rPr lang="en" sz="1100" baseline="0" dirty="0">
                          <a:latin typeface="Times New Roman"/>
                          <a:ea typeface="Times New Roman"/>
                          <a:cs typeface="Times New Roman"/>
                          <a:sym typeface="Times New Roman"/>
                        </a:rPr>
                        <a:t> </a:t>
                      </a:r>
                      <a:r>
                        <a:rPr lang="en-GB" sz="1100" dirty="0">
                          <a:latin typeface="Times New Roman"/>
                          <a:ea typeface="Times New Roman"/>
                          <a:cs typeface="Times New Roman"/>
                          <a:sym typeface="Times New Roman"/>
                        </a:rPr>
                        <a:t>Explored the theory and implemented basic LDA Model to know its working.</a:t>
                      </a:r>
                    </a:p>
                  </a:txBody>
                  <a:tcPr marL="91425" marR="91425" marT="91425" marB="91425"/>
                </a:tc>
                <a:extLst>
                  <a:ext uri="{0D108BD9-81ED-4DB2-BD59-A6C34878D82A}">
                    <a16:rowId xmlns:a16="http://schemas.microsoft.com/office/drawing/2014/main" xmlns="" val="10003"/>
                  </a:ext>
                </a:extLst>
              </a:tr>
              <a:tr h="473600">
                <a:tc>
                  <a:txBody>
                    <a:bodyPr/>
                    <a:lstStyle/>
                    <a:p>
                      <a:pPr marL="0" lvl="0" indent="0" algn="l" rtl="0">
                        <a:spcBef>
                          <a:spcPts val="0"/>
                        </a:spcBef>
                        <a:spcAft>
                          <a:spcPts val="0"/>
                        </a:spcAft>
                        <a:buNone/>
                      </a:pPr>
                      <a:r>
                        <a:rPr lang="en" sz="1400">
                          <a:latin typeface="Times New Roman"/>
                          <a:ea typeface="Times New Roman"/>
                          <a:cs typeface="Times New Roman"/>
                          <a:sym typeface="Times New Roman"/>
                        </a:rPr>
                        <a:t>Amogh Shetty</a:t>
                      </a:r>
                      <a:endParaRPr sz="1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100" dirty="0">
                          <a:latin typeface="Times New Roman"/>
                          <a:ea typeface="Times New Roman"/>
                          <a:cs typeface="Times New Roman"/>
                          <a:sym typeface="Times New Roman"/>
                        </a:rPr>
                        <a:t>Literature Survey and Report</a:t>
                      </a:r>
                      <a:endParaRPr sz="11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2C690C-8A59-4374-AAAB-7404BCE4E5DE}"/>
              </a:ext>
            </a:extLst>
          </p:cNvPr>
          <p:cNvSpPr>
            <a:spLocks noGrp="1"/>
          </p:cNvSpPr>
          <p:nvPr>
            <p:ph type="title"/>
          </p:nvPr>
        </p:nvSpPr>
        <p:spPr>
          <a:xfrm>
            <a:off x="311700" y="77972"/>
            <a:ext cx="8520600" cy="772633"/>
          </a:xfrm>
        </p:spPr>
        <p:txBody>
          <a:bodyPr/>
          <a:lstStyle/>
          <a:p>
            <a:r>
              <a:rPr lang="en" sz="2000" b="1" dirty="0">
                <a:latin typeface="Times New Roman"/>
                <a:ea typeface="Times New Roman"/>
                <a:cs typeface="Times New Roman"/>
                <a:sym typeface="Times New Roman"/>
              </a:rPr>
              <a:t>Results: </a:t>
            </a:r>
            <a:r>
              <a:rPr lang="en" sz="2000" dirty="0">
                <a:highlight>
                  <a:srgbClr val="FFFFFF"/>
                </a:highlight>
                <a:latin typeface="Times New Roman"/>
                <a:ea typeface="Times New Roman"/>
                <a:cs typeface="Times New Roman"/>
                <a:sym typeface="Times New Roman"/>
              </a:rPr>
              <a:t>Efforts to increase capacity on existing diagnostic platforms and tap into existing surveillance platforms.</a:t>
            </a:r>
            <a:endParaRPr lang="en-IN" sz="2000" dirty="0"/>
          </a:p>
        </p:txBody>
      </p:sp>
      <p:pic>
        <p:nvPicPr>
          <p:cNvPr id="5" name="Picture 4">
            <a:extLst>
              <a:ext uri="{FF2B5EF4-FFF2-40B4-BE49-F238E27FC236}">
                <a16:creationId xmlns:a16="http://schemas.microsoft.com/office/drawing/2014/main" xmlns="" id="{D7C8CE4D-9D22-48D5-9FB1-DB284D9AE136}"/>
              </a:ext>
            </a:extLst>
          </p:cNvPr>
          <p:cNvPicPr>
            <a:picLocks noChangeAspect="1"/>
          </p:cNvPicPr>
          <p:nvPr/>
        </p:nvPicPr>
        <p:blipFill>
          <a:blip r:embed="rId2"/>
          <a:stretch>
            <a:fillRect/>
          </a:stretch>
        </p:blipFill>
        <p:spPr>
          <a:xfrm>
            <a:off x="311699" y="850604"/>
            <a:ext cx="8364467" cy="4139609"/>
          </a:xfrm>
          <a:prstGeom prst="rect">
            <a:avLst/>
          </a:prstGeom>
        </p:spPr>
      </p:pic>
    </p:spTree>
    <p:extLst>
      <p:ext uri="{BB962C8B-B14F-4D97-AF65-F5344CB8AC3E}">
        <p14:creationId xmlns:p14="http://schemas.microsoft.com/office/powerpoint/2010/main" xmlns="" val="1636009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03B4F-1818-4F3C-AC5B-4873088C0E50}"/>
              </a:ext>
            </a:extLst>
          </p:cNvPr>
          <p:cNvSpPr>
            <a:spLocks noGrp="1"/>
          </p:cNvSpPr>
          <p:nvPr>
            <p:ph type="title"/>
          </p:nvPr>
        </p:nvSpPr>
        <p:spPr>
          <a:xfrm>
            <a:off x="545804" y="445025"/>
            <a:ext cx="8286495" cy="572700"/>
          </a:xfrm>
        </p:spPr>
        <p:txBody>
          <a:bodyPr/>
          <a:lstStyle/>
          <a:p>
            <a:r>
              <a:rPr lang="en-GB" sz="2400" dirty="0">
                <a:latin typeface="Times New Roman" panose="02020603050405020304" pitchFamily="18" charset="0"/>
                <a:cs typeface="Times New Roman" panose="02020603050405020304" pitchFamily="18" charset="0"/>
              </a:rPr>
              <a:t>User-defined Queries:</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E3A5C7C5-F7FD-440B-B287-1F6F6D8596A3}"/>
              </a:ext>
            </a:extLst>
          </p:cNvPr>
          <p:cNvPicPr>
            <a:picLocks noChangeAspect="1"/>
          </p:cNvPicPr>
          <p:nvPr/>
        </p:nvPicPr>
        <p:blipFill>
          <a:blip r:embed="rId2"/>
          <a:stretch>
            <a:fillRect/>
          </a:stretch>
        </p:blipFill>
        <p:spPr>
          <a:xfrm>
            <a:off x="793897" y="1212308"/>
            <a:ext cx="6579833" cy="3175394"/>
          </a:xfrm>
          <a:prstGeom prst="rect">
            <a:avLst/>
          </a:prstGeom>
        </p:spPr>
      </p:pic>
    </p:spTree>
    <p:extLst>
      <p:ext uri="{BB962C8B-B14F-4D97-AF65-F5344CB8AC3E}">
        <p14:creationId xmlns:p14="http://schemas.microsoft.com/office/powerpoint/2010/main" xmlns="" val="138227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221675" y="83650"/>
            <a:ext cx="8520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APPROACH 2: IMPLEMENTING LATENT DIRICHLET ALLOCATION (LDA)</a:t>
            </a:r>
            <a:endParaRPr sz="1900">
              <a:latin typeface="Times New Roman"/>
              <a:ea typeface="Times New Roman"/>
              <a:cs typeface="Times New Roman"/>
              <a:sym typeface="Times New Roman"/>
            </a:endParaRPr>
          </a:p>
        </p:txBody>
      </p:sp>
      <p:sp>
        <p:nvSpPr>
          <p:cNvPr id="191" name="Google Shape;191;p22"/>
          <p:cNvSpPr/>
          <p:nvPr/>
        </p:nvSpPr>
        <p:spPr>
          <a:xfrm>
            <a:off x="1980275" y="1544409"/>
            <a:ext cx="1990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128800" y="10297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10,000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8</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93" name="Google Shape;193;p22"/>
          <p:cNvSpPr txBox="1"/>
          <p:nvPr/>
        </p:nvSpPr>
        <p:spPr>
          <a:xfrm>
            <a:off x="2023625" y="880763"/>
            <a:ext cx="199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Attribute ‘</a:t>
            </a:r>
            <a:r>
              <a:rPr lang="en" sz="1100" b="1">
                <a:latin typeface="Times New Roman"/>
                <a:ea typeface="Times New Roman"/>
                <a:cs typeface="Times New Roman"/>
                <a:sym typeface="Times New Roman"/>
              </a:rPr>
              <a:t>Processed Text</a:t>
            </a:r>
            <a:r>
              <a:rPr lang="en" sz="1100">
                <a:latin typeface="Times New Roman"/>
                <a:ea typeface="Times New Roman"/>
                <a:cs typeface="Times New Roman"/>
                <a:sym typeface="Times New Roman"/>
              </a:rPr>
              <a:t>’ is the Key Feature. Tokens are made for all the sentences</a:t>
            </a:r>
            <a:endParaRPr sz="1100" b="1">
              <a:latin typeface="Times New Roman"/>
              <a:ea typeface="Times New Roman"/>
              <a:cs typeface="Times New Roman"/>
              <a:sym typeface="Times New Roman"/>
            </a:endParaRPr>
          </a:p>
        </p:txBody>
      </p:sp>
      <p:sp>
        <p:nvSpPr>
          <p:cNvPr id="194" name="Google Shape;194;p22"/>
          <p:cNvSpPr txBox="1"/>
          <p:nvPr/>
        </p:nvSpPr>
        <p:spPr>
          <a:xfrm>
            <a:off x="2131175" y="1544413"/>
            <a:ext cx="177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Bigrams are obtained from the created Tokens</a:t>
            </a:r>
            <a:endParaRPr sz="1100">
              <a:latin typeface="Times New Roman"/>
              <a:ea typeface="Times New Roman"/>
              <a:cs typeface="Times New Roman"/>
              <a:sym typeface="Times New Roman"/>
            </a:endParaRPr>
          </a:p>
        </p:txBody>
      </p:sp>
      <p:sp>
        <p:nvSpPr>
          <p:cNvPr id="195" name="Google Shape;195;p22"/>
          <p:cNvSpPr/>
          <p:nvPr/>
        </p:nvSpPr>
        <p:spPr>
          <a:xfrm>
            <a:off x="7445375" y="2930888"/>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Dominant Words in Each Topic Are Obtained</a:t>
            </a:r>
            <a:endParaRPr sz="13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96" name="Google Shape;196;p22"/>
          <p:cNvSpPr/>
          <p:nvPr/>
        </p:nvSpPr>
        <p:spPr>
          <a:xfrm>
            <a:off x="6026225" y="3329138"/>
            <a:ext cx="14193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txBox="1"/>
          <p:nvPr/>
        </p:nvSpPr>
        <p:spPr>
          <a:xfrm>
            <a:off x="2675528" y="3329138"/>
            <a:ext cx="16992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Taking Tokens from query and finding similarity with word list of Topics To retrieve documents of that Topic</a:t>
            </a:r>
            <a:endParaRPr sz="1100">
              <a:latin typeface="Times New Roman"/>
              <a:ea typeface="Times New Roman"/>
              <a:cs typeface="Times New Roman"/>
              <a:sym typeface="Times New Roman"/>
            </a:endParaRPr>
          </a:p>
        </p:txBody>
      </p:sp>
      <p:sp>
        <p:nvSpPr>
          <p:cNvPr id="198" name="Google Shape;198;p22"/>
          <p:cNvSpPr/>
          <p:nvPr/>
        </p:nvSpPr>
        <p:spPr>
          <a:xfrm>
            <a:off x="3970775" y="114616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latin typeface="Times New Roman"/>
              <a:ea typeface="Times New Roman"/>
              <a:cs typeface="Times New Roman"/>
              <a:sym typeface="Times New Roman"/>
            </a:endParaRPr>
          </a:p>
          <a:p>
            <a:pPr marL="0" lvl="0" indent="0" algn="ctr" rtl="0">
              <a:spcBef>
                <a:spcPts val="0"/>
              </a:spcBef>
              <a:spcAft>
                <a:spcPts val="0"/>
              </a:spcAft>
              <a:buNone/>
            </a:pPr>
            <a:endParaRPr sz="1500" b="1">
              <a:latin typeface="Times New Roman"/>
              <a:ea typeface="Times New Roman"/>
              <a:cs typeface="Times New Roman"/>
              <a:sym typeface="Times New Roman"/>
            </a:endParaRPr>
          </a:p>
          <a:p>
            <a:pPr marL="0" lvl="0" indent="0" algn="ctr" rtl="0">
              <a:spcBef>
                <a:spcPts val="0"/>
              </a:spcBef>
              <a:spcAft>
                <a:spcPts val="0"/>
              </a:spcAft>
              <a:buNone/>
            </a:pPr>
            <a:r>
              <a:rPr lang="en" sz="1500" b="1">
                <a:latin typeface="Times New Roman"/>
                <a:ea typeface="Times New Roman"/>
                <a:cs typeface="Times New Roman"/>
                <a:sym typeface="Times New Roman"/>
              </a:rPr>
              <a:t>BIGRAM MODEL WITH TOKENS</a:t>
            </a: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199" name="Google Shape;199;p22"/>
          <p:cNvSpPr/>
          <p:nvPr/>
        </p:nvSpPr>
        <p:spPr>
          <a:xfrm>
            <a:off x="5746175" y="1507288"/>
            <a:ext cx="16992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p:nvPr/>
        </p:nvSpPr>
        <p:spPr>
          <a:xfrm>
            <a:off x="5669975" y="908188"/>
            <a:ext cx="177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Dictionary is created by filtering extremes based on frequency</a:t>
            </a:r>
            <a:endParaRPr sz="1100">
              <a:latin typeface="Times New Roman"/>
              <a:ea typeface="Times New Roman"/>
              <a:cs typeface="Times New Roman"/>
              <a:sym typeface="Times New Roman"/>
            </a:endParaRPr>
          </a:p>
        </p:txBody>
      </p:sp>
      <p:sp>
        <p:nvSpPr>
          <p:cNvPr id="201" name="Google Shape;201;p22"/>
          <p:cNvSpPr/>
          <p:nvPr/>
        </p:nvSpPr>
        <p:spPr>
          <a:xfrm>
            <a:off x="7445375" y="1146313"/>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Term Document Frequency Corpus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202" name="Google Shape;202;p22"/>
          <p:cNvSpPr txBox="1"/>
          <p:nvPr/>
        </p:nvSpPr>
        <p:spPr>
          <a:xfrm>
            <a:off x="5669975" y="1544413"/>
            <a:ext cx="177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Corpus is Obtained</a:t>
            </a:r>
            <a:endParaRPr sz="1100">
              <a:latin typeface="Times New Roman"/>
              <a:ea typeface="Times New Roman"/>
              <a:cs typeface="Times New Roman"/>
              <a:sym typeface="Times New Roman"/>
            </a:endParaRPr>
          </a:p>
        </p:txBody>
      </p:sp>
      <p:sp>
        <p:nvSpPr>
          <p:cNvPr id="203" name="Google Shape;203;p22"/>
          <p:cNvSpPr/>
          <p:nvPr/>
        </p:nvSpPr>
        <p:spPr>
          <a:xfrm>
            <a:off x="8217575" y="1992463"/>
            <a:ext cx="30600" cy="933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txBox="1"/>
          <p:nvPr/>
        </p:nvSpPr>
        <p:spPr>
          <a:xfrm>
            <a:off x="7049675" y="2022288"/>
            <a:ext cx="11985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Applying LDA To find  Dominant Words Belonging To a Topic</a:t>
            </a:r>
            <a:endParaRPr sz="1000">
              <a:latin typeface="Times New Roman"/>
              <a:ea typeface="Times New Roman"/>
              <a:cs typeface="Times New Roman"/>
              <a:sym typeface="Times New Roman"/>
            </a:endParaRPr>
          </a:p>
        </p:txBody>
      </p:sp>
      <p:sp>
        <p:nvSpPr>
          <p:cNvPr id="205" name="Google Shape;205;p22"/>
          <p:cNvSpPr txBox="1"/>
          <p:nvPr/>
        </p:nvSpPr>
        <p:spPr>
          <a:xfrm>
            <a:off x="8217575" y="2117113"/>
            <a:ext cx="105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Number of Topics are Hyperparameter</a:t>
            </a:r>
            <a:endParaRPr sz="1000">
              <a:latin typeface="Times New Roman"/>
              <a:ea typeface="Times New Roman"/>
              <a:cs typeface="Times New Roman"/>
              <a:sym typeface="Times New Roman"/>
            </a:endParaRPr>
          </a:p>
        </p:txBody>
      </p:sp>
      <p:sp>
        <p:nvSpPr>
          <p:cNvPr id="206" name="Google Shape;206;p22"/>
          <p:cNvSpPr txBox="1"/>
          <p:nvPr/>
        </p:nvSpPr>
        <p:spPr>
          <a:xfrm>
            <a:off x="5991125" y="3329138"/>
            <a:ext cx="14544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Best Fit LDA Model is obtained and the topics in each document is matched</a:t>
            </a:r>
            <a:endParaRPr sz="1000">
              <a:latin typeface="Times New Roman"/>
              <a:ea typeface="Times New Roman"/>
              <a:cs typeface="Times New Roman"/>
              <a:sym typeface="Times New Roman"/>
            </a:endParaRPr>
          </a:p>
        </p:txBody>
      </p:sp>
      <p:sp>
        <p:nvSpPr>
          <p:cNvPr id="207" name="Google Shape;207;p22"/>
          <p:cNvSpPr/>
          <p:nvPr/>
        </p:nvSpPr>
        <p:spPr>
          <a:xfrm>
            <a:off x="4449575" y="3041613"/>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Document Topic frame</a:t>
            </a:r>
            <a:endParaRPr sz="13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08" name="Google Shape;208;p22"/>
          <p:cNvSpPr/>
          <p:nvPr/>
        </p:nvSpPr>
        <p:spPr>
          <a:xfrm>
            <a:off x="2602325" y="3329138"/>
            <a:ext cx="18456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1025675" y="3041613"/>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Final Model To Obtain Documents</a:t>
            </a:r>
            <a:endParaRPr b="1">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0" name="Google Shape;210;p22"/>
          <p:cNvSpPr/>
          <p:nvPr/>
        </p:nvSpPr>
        <p:spPr>
          <a:xfrm>
            <a:off x="2443125" y="1520863"/>
            <a:ext cx="879000" cy="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156275" y="1483588"/>
            <a:ext cx="879000" cy="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8185025" y="2205625"/>
            <a:ext cx="95700" cy="39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441875" y="3305438"/>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3322125" y="3305438"/>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txBox="1"/>
          <p:nvPr/>
        </p:nvSpPr>
        <p:spPr>
          <a:xfrm>
            <a:off x="335075" y="4459100"/>
            <a:ext cx="8733000" cy="68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are using two variants of LDA: LDA BOW and LDA TF-IDF. We are generating multiple LDA models with different number of topics as a main hyper-parameter to then choose the best model based on the coherence and perplexity scores</a:t>
            </a:r>
            <a:endParaRPr sz="1200">
              <a:solidFill>
                <a:schemeClr val="dk1"/>
              </a:solidFill>
              <a:latin typeface="Times New Roman"/>
              <a:ea typeface="Times New Roman"/>
              <a:cs typeface="Times New Roman"/>
              <a:sym typeface="Times New Roman"/>
            </a:endParaRPr>
          </a:p>
        </p:txBody>
      </p:sp>
      <p:sp>
        <p:nvSpPr>
          <p:cNvPr id="216" name="Google Shape;216;p22"/>
          <p:cNvSpPr txBox="1"/>
          <p:nvPr/>
        </p:nvSpPr>
        <p:spPr>
          <a:xfrm>
            <a:off x="1138175" y="459825"/>
            <a:ext cx="66876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FOR DELIVERABLE 1 OF TASK 1</a:t>
            </a:r>
            <a:endParaRPr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a:xfrm>
            <a:off x="128800" y="0"/>
            <a:ext cx="8520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ILLUSTRATIONS OF APPROACH 1</a:t>
            </a:r>
            <a:endParaRPr sz="1900">
              <a:latin typeface="Times New Roman"/>
              <a:ea typeface="Times New Roman"/>
              <a:cs typeface="Times New Roman"/>
              <a:sym typeface="Times New Roman"/>
            </a:endParaRPr>
          </a:p>
        </p:txBody>
      </p:sp>
      <p:pic>
        <p:nvPicPr>
          <p:cNvPr id="222" name="Google Shape;222;p23"/>
          <p:cNvPicPr preferRelativeResize="0"/>
          <p:nvPr/>
        </p:nvPicPr>
        <p:blipFill>
          <a:blip r:embed="rId3">
            <a:alphaModFix/>
          </a:blip>
          <a:stretch>
            <a:fillRect/>
          </a:stretch>
        </p:blipFill>
        <p:spPr>
          <a:xfrm>
            <a:off x="67925" y="443400"/>
            <a:ext cx="4275999" cy="268025"/>
          </a:xfrm>
          <a:prstGeom prst="rect">
            <a:avLst/>
          </a:prstGeom>
          <a:noFill/>
          <a:ln>
            <a:noFill/>
          </a:ln>
        </p:spPr>
      </p:pic>
      <p:pic>
        <p:nvPicPr>
          <p:cNvPr id="223" name="Google Shape;223;p23"/>
          <p:cNvPicPr preferRelativeResize="0"/>
          <p:nvPr/>
        </p:nvPicPr>
        <p:blipFill>
          <a:blip r:embed="rId4">
            <a:alphaModFix/>
          </a:blip>
          <a:stretch>
            <a:fillRect/>
          </a:stretch>
        </p:blipFill>
        <p:spPr>
          <a:xfrm>
            <a:off x="5569025" y="711425"/>
            <a:ext cx="2753775" cy="3304350"/>
          </a:xfrm>
          <a:prstGeom prst="rect">
            <a:avLst/>
          </a:prstGeom>
          <a:noFill/>
          <a:ln>
            <a:noFill/>
          </a:ln>
        </p:spPr>
      </p:pic>
      <p:pic>
        <p:nvPicPr>
          <p:cNvPr id="224" name="Google Shape;224;p23"/>
          <p:cNvPicPr preferRelativeResize="0"/>
          <p:nvPr/>
        </p:nvPicPr>
        <p:blipFill rotWithShape="1">
          <a:blip r:embed="rId5">
            <a:alphaModFix/>
          </a:blip>
          <a:srcRect b="-55642"/>
          <a:stretch/>
        </p:blipFill>
        <p:spPr>
          <a:xfrm>
            <a:off x="205112" y="4120775"/>
            <a:ext cx="4001625" cy="996650"/>
          </a:xfrm>
          <a:prstGeom prst="rect">
            <a:avLst/>
          </a:prstGeom>
          <a:noFill/>
          <a:ln>
            <a:noFill/>
          </a:ln>
        </p:spPr>
      </p:pic>
      <p:pic>
        <p:nvPicPr>
          <p:cNvPr id="225" name="Google Shape;225;p23"/>
          <p:cNvPicPr preferRelativeResize="0"/>
          <p:nvPr/>
        </p:nvPicPr>
        <p:blipFill>
          <a:blip r:embed="rId6">
            <a:alphaModFix/>
          </a:blip>
          <a:stretch>
            <a:fillRect/>
          </a:stretch>
        </p:blipFill>
        <p:spPr>
          <a:xfrm>
            <a:off x="5142350" y="4120775"/>
            <a:ext cx="4001651" cy="871325"/>
          </a:xfrm>
          <a:prstGeom prst="rect">
            <a:avLst/>
          </a:prstGeom>
          <a:noFill/>
          <a:ln>
            <a:noFill/>
          </a:ln>
        </p:spPr>
      </p:pic>
      <p:pic>
        <p:nvPicPr>
          <p:cNvPr id="226" name="Google Shape;226;p23"/>
          <p:cNvPicPr preferRelativeResize="0"/>
          <p:nvPr/>
        </p:nvPicPr>
        <p:blipFill>
          <a:blip r:embed="rId7">
            <a:alphaModFix/>
          </a:blip>
          <a:stretch>
            <a:fillRect/>
          </a:stretch>
        </p:blipFill>
        <p:spPr>
          <a:xfrm>
            <a:off x="613725" y="811325"/>
            <a:ext cx="2972325" cy="3104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4"/>
          <p:cNvSpPr txBox="1">
            <a:spLocks noGrp="1"/>
          </p:cNvSpPr>
          <p:nvPr>
            <p:ph type="title"/>
          </p:nvPr>
        </p:nvSpPr>
        <p:spPr>
          <a:xfrm>
            <a:off x="129175" y="58050"/>
            <a:ext cx="8520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OBTAINED WORD TO TOPIC ASSIGNMENT FOR THE LDA MODEL</a:t>
            </a:r>
            <a:endParaRPr sz="1800">
              <a:latin typeface="Times New Roman"/>
              <a:ea typeface="Times New Roman"/>
              <a:cs typeface="Times New Roman"/>
              <a:sym typeface="Times New Roman"/>
            </a:endParaRPr>
          </a:p>
        </p:txBody>
      </p:sp>
      <p:pic>
        <p:nvPicPr>
          <p:cNvPr id="232" name="Google Shape;232;p24"/>
          <p:cNvPicPr preferRelativeResize="0"/>
          <p:nvPr/>
        </p:nvPicPr>
        <p:blipFill>
          <a:blip r:embed="rId3">
            <a:alphaModFix/>
          </a:blip>
          <a:stretch>
            <a:fillRect/>
          </a:stretch>
        </p:blipFill>
        <p:spPr>
          <a:xfrm>
            <a:off x="152400" y="653850"/>
            <a:ext cx="8839200" cy="382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194800" y="189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latin typeface="Times New Roman"/>
                <a:ea typeface="Times New Roman"/>
                <a:cs typeface="Times New Roman"/>
                <a:sym typeface="Times New Roman"/>
              </a:rPr>
              <a:t>OBTAINED TOPIC TO DOCUMENT ASSIGNMENT FOR THE LDA MODEL</a:t>
            </a: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38" name="Google Shape;23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9" name="Google Shape;239;p25"/>
          <p:cNvPicPr preferRelativeResize="0"/>
          <p:nvPr/>
        </p:nvPicPr>
        <p:blipFill>
          <a:blip r:embed="rId3">
            <a:alphaModFix/>
          </a:blip>
          <a:stretch>
            <a:fillRect/>
          </a:stretch>
        </p:blipFill>
        <p:spPr>
          <a:xfrm>
            <a:off x="194800" y="837775"/>
            <a:ext cx="8754401" cy="2976950"/>
          </a:xfrm>
          <a:prstGeom prst="rect">
            <a:avLst/>
          </a:prstGeom>
          <a:noFill/>
          <a:ln>
            <a:noFill/>
          </a:ln>
        </p:spPr>
      </p:pic>
      <p:sp>
        <p:nvSpPr>
          <p:cNvPr id="240" name="Google Shape;240;p25"/>
          <p:cNvSpPr txBox="1"/>
          <p:nvPr/>
        </p:nvSpPr>
        <p:spPr>
          <a:xfrm>
            <a:off x="1356800" y="3890200"/>
            <a:ext cx="6687600" cy="7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DOCUMENTS WITH HIGH SIMILARITY SCORES TO THE OBTAINED TOPICS</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p:nvPr/>
        </p:nvSpPr>
        <p:spPr>
          <a:xfrm>
            <a:off x="265400" y="116100"/>
            <a:ext cx="8566800" cy="6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ANALYTICS ON DOCUMENT TO TOPICS ASSIGNMENT</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pic>
        <p:nvPicPr>
          <p:cNvPr id="246" name="Google Shape;246;p26"/>
          <p:cNvPicPr preferRelativeResize="0"/>
          <p:nvPr/>
        </p:nvPicPr>
        <p:blipFill>
          <a:blip r:embed="rId3">
            <a:alphaModFix/>
          </a:blip>
          <a:stretch>
            <a:fillRect/>
          </a:stretch>
        </p:blipFill>
        <p:spPr>
          <a:xfrm>
            <a:off x="323450" y="919300"/>
            <a:ext cx="4145000" cy="3110200"/>
          </a:xfrm>
          <a:prstGeom prst="rect">
            <a:avLst/>
          </a:prstGeom>
          <a:noFill/>
          <a:ln>
            <a:noFill/>
          </a:ln>
        </p:spPr>
      </p:pic>
      <p:pic>
        <p:nvPicPr>
          <p:cNvPr id="247" name="Google Shape;247;p26"/>
          <p:cNvPicPr preferRelativeResize="0"/>
          <p:nvPr/>
        </p:nvPicPr>
        <p:blipFill>
          <a:blip r:embed="rId4">
            <a:alphaModFix/>
          </a:blip>
          <a:stretch>
            <a:fillRect/>
          </a:stretch>
        </p:blipFill>
        <p:spPr>
          <a:xfrm>
            <a:off x="5095425" y="919300"/>
            <a:ext cx="3668950" cy="3040550"/>
          </a:xfrm>
          <a:prstGeom prst="rect">
            <a:avLst/>
          </a:prstGeom>
          <a:noFill/>
          <a:ln>
            <a:noFill/>
          </a:ln>
        </p:spPr>
      </p:pic>
      <p:sp>
        <p:nvSpPr>
          <p:cNvPr id="248" name="Google Shape;248;p26"/>
          <p:cNvSpPr txBox="1"/>
          <p:nvPr/>
        </p:nvSpPr>
        <p:spPr>
          <a:xfrm>
            <a:off x="323450" y="3901825"/>
            <a:ext cx="39360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GRAPH PORTRAYING COUNT OF DOCUMENTS PER TOPIC</a:t>
            </a:r>
            <a:endParaRPr>
              <a:latin typeface="Times New Roman"/>
              <a:ea typeface="Times New Roman"/>
              <a:cs typeface="Times New Roman"/>
              <a:sym typeface="Times New Roman"/>
            </a:endParaRPr>
          </a:p>
        </p:txBody>
      </p:sp>
      <p:sp>
        <p:nvSpPr>
          <p:cNvPr id="249" name="Google Shape;249;p26"/>
          <p:cNvSpPr txBox="1"/>
          <p:nvPr/>
        </p:nvSpPr>
        <p:spPr>
          <a:xfrm>
            <a:off x="5490225" y="3901825"/>
            <a:ext cx="3000000" cy="12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AVERAGE PAPERS PER TOPIC AND THE COUNT OF PAPERS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title"/>
          </p:nvPr>
        </p:nvSpPr>
        <p:spPr>
          <a:xfrm>
            <a:off x="311700" y="247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Times New Roman"/>
                <a:ea typeface="Times New Roman"/>
                <a:cs typeface="Times New Roman"/>
                <a:sym typeface="Times New Roman"/>
              </a:rPr>
              <a:t>T-SNE BASED CLUSTERING THROUGH DOCUMENT-TOPIC RELATION</a:t>
            </a:r>
            <a:endParaRPr sz="2000">
              <a:latin typeface="Times New Roman"/>
              <a:ea typeface="Times New Roman"/>
              <a:cs typeface="Times New Roman"/>
              <a:sym typeface="Times New Roman"/>
            </a:endParaRPr>
          </a:p>
        </p:txBody>
      </p:sp>
      <p:sp>
        <p:nvSpPr>
          <p:cNvPr id="255" name="Google Shape;25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6" name="Google Shape;256;p27"/>
          <p:cNvPicPr preferRelativeResize="0"/>
          <p:nvPr/>
        </p:nvPicPr>
        <p:blipFill>
          <a:blip r:embed="rId3">
            <a:alphaModFix/>
          </a:blip>
          <a:stretch>
            <a:fillRect/>
          </a:stretch>
        </p:blipFill>
        <p:spPr>
          <a:xfrm>
            <a:off x="345663" y="940075"/>
            <a:ext cx="8452676" cy="384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p:nvPr/>
        </p:nvSpPr>
        <p:spPr>
          <a:xfrm>
            <a:off x="-16750" y="0"/>
            <a:ext cx="9031500" cy="4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Times New Roman"/>
                <a:ea typeface="Times New Roman"/>
                <a:cs typeface="Times New Roman"/>
                <a:sym typeface="Times New Roman"/>
              </a:rPr>
              <a:t>RESULTS OF LDA BASED MODELLING</a:t>
            </a:r>
            <a:endParaRPr sz="2000">
              <a:solidFill>
                <a:schemeClr val="dk1"/>
              </a:solidFill>
              <a:latin typeface="Times New Roman"/>
              <a:ea typeface="Times New Roman"/>
              <a:cs typeface="Times New Roman"/>
              <a:sym typeface="Times New Roman"/>
            </a:endParaRPr>
          </a:p>
        </p:txBody>
      </p:sp>
      <p:sp>
        <p:nvSpPr>
          <p:cNvPr id="262" name="Google Shape;262;p28"/>
          <p:cNvSpPr txBox="1"/>
          <p:nvPr/>
        </p:nvSpPr>
        <p:spPr>
          <a:xfrm>
            <a:off x="136638" y="444900"/>
            <a:ext cx="8870700" cy="10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DOCUMENT CONTENT 1</a:t>
            </a:r>
            <a:r>
              <a:rPr lang="en">
                <a:latin typeface="Times New Roman"/>
                <a:ea typeface="Times New Roman"/>
                <a:cs typeface="Times New Roman"/>
                <a:sym typeface="Times New Roman"/>
              </a:rPr>
              <a:t>: How widespread current exposure is to be able to make immediate policy recommendations on mitigation measures. Denominators for testing and a mechanism for rapidly sharing that information, including demographics, to the extent possible. Sampling methods to determine asymptomatic disease ( use of serosurveys (such as convalescent samples) and early detection of disease</a:t>
            </a:r>
            <a:endParaRPr>
              <a:latin typeface="Times New Roman"/>
              <a:ea typeface="Times New Roman"/>
              <a:cs typeface="Times New Roman"/>
              <a:sym typeface="Times New Roman"/>
            </a:endParaRPr>
          </a:p>
        </p:txBody>
      </p:sp>
      <p:pic>
        <p:nvPicPr>
          <p:cNvPr id="263" name="Google Shape;263;p28"/>
          <p:cNvPicPr preferRelativeResize="0"/>
          <p:nvPr/>
        </p:nvPicPr>
        <p:blipFill>
          <a:blip r:embed="rId3">
            <a:alphaModFix/>
          </a:blip>
          <a:stretch>
            <a:fillRect/>
          </a:stretch>
        </p:blipFill>
        <p:spPr>
          <a:xfrm>
            <a:off x="207950" y="1478100"/>
            <a:ext cx="8728075" cy="3155150"/>
          </a:xfrm>
          <a:prstGeom prst="rect">
            <a:avLst/>
          </a:prstGeom>
          <a:noFill/>
          <a:ln>
            <a:noFill/>
          </a:ln>
        </p:spPr>
      </p:pic>
      <p:sp>
        <p:nvSpPr>
          <p:cNvPr id="264" name="Google Shape;264;p28"/>
          <p:cNvSpPr txBox="1"/>
          <p:nvPr/>
        </p:nvSpPr>
        <p:spPr>
          <a:xfrm>
            <a:off x="136650" y="4517150"/>
            <a:ext cx="88707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WORD LIST IS TAKEN FROM THE DOCUMENT AND A TOPIC IS ASSIGNED, DOCUMENTS IN THAT TOPIC ARE LISTED</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txBox="1"/>
          <p:nvPr/>
        </p:nvSpPr>
        <p:spPr>
          <a:xfrm>
            <a:off x="-16750" y="0"/>
            <a:ext cx="9031500" cy="4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Times New Roman"/>
                <a:ea typeface="Times New Roman"/>
                <a:cs typeface="Times New Roman"/>
                <a:sym typeface="Times New Roman"/>
              </a:rPr>
              <a:t>RESULTS OF LDA BASED MODELLING</a:t>
            </a:r>
            <a:endParaRPr sz="2000">
              <a:solidFill>
                <a:schemeClr val="dk1"/>
              </a:solidFill>
              <a:latin typeface="Times New Roman"/>
              <a:ea typeface="Times New Roman"/>
              <a:cs typeface="Times New Roman"/>
              <a:sym typeface="Times New Roman"/>
            </a:endParaRPr>
          </a:p>
        </p:txBody>
      </p:sp>
      <p:sp>
        <p:nvSpPr>
          <p:cNvPr id="270" name="Google Shape;270;p29"/>
          <p:cNvSpPr txBox="1"/>
          <p:nvPr/>
        </p:nvSpPr>
        <p:spPr>
          <a:xfrm>
            <a:off x="136638" y="444900"/>
            <a:ext cx="8870700" cy="10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DOCUMENT CONTENT 2</a:t>
            </a:r>
            <a:r>
              <a:rPr lang="en">
                <a:latin typeface="Times New Roman"/>
                <a:ea typeface="Times New Roman"/>
                <a:cs typeface="Times New Roman"/>
                <a:sym typeface="Times New Roman"/>
              </a:rPr>
              <a:t>: Efforts to increase capacity on existing diagnostic platforms and tap into existing surveillance platforms. </a:t>
            </a:r>
            <a:endParaRPr>
              <a:latin typeface="Times New Roman"/>
              <a:ea typeface="Times New Roman"/>
              <a:cs typeface="Times New Roman"/>
              <a:sym typeface="Times New Roman"/>
            </a:endParaRPr>
          </a:p>
        </p:txBody>
      </p:sp>
      <p:sp>
        <p:nvSpPr>
          <p:cNvPr id="271" name="Google Shape;271;p29"/>
          <p:cNvSpPr txBox="1"/>
          <p:nvPr/>
        </p:nvSpPr>
        <p:spPr>
          <a:xfrm>
            <a:off x="136650" y="4517150"/>
            <a:ext cx="88707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WORD LIST IS TAKEN FROM THE DOCUMENT AND A TOPIC IS ASSIGNED, DOCUMENTS IN THAT TOPIC ARE LISTED</a:t>
            </a:r>
            <a:endParaRPr>
              <a:latin typeface="Times New Roman"/>
              <a:ea typeface="Times New Roman"/>
              <a:cs typeface="Times New Roman"/>
              <a:sym typeface="Times New Roman"/>
            </a:endParaRPr>
          </a:p>
        </p:txBody>
      </p:sp>
      <p:pic>
        <p:nvPicPr>
          <p:cNvPr id="272" name="Google Shape;272;p29"/>
          <p:cNvPicPr preferRelativeResize="0"/>
          <p:nvPr/>
        </p:nvPicPr>
        <p:blipFill>
          <a:blip r:embed="rId3">
            <a:alphaModFix/>
          </a:blip>
          <a:stretch>
            <a:fillRect/>
          </a:stretch>
        </p:blipFill>
        <p:spPr>
          <a:xfrm>
            <a:off x="136650" y="1055850"/>
            <a:ext cx="8834200" cy="329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00725" y="347975"/>
            <a:ext cx="80511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900">
                <a:latin typeface="Times New Roman"/>
                <a:ea typeface="Times New Roman"/>
                <a:cs typeface="Times New Roman"/>
                <a:sym typeface="Times New Roman"/>
              </a:rPr>
              <a:t>TITLE CODE: 5DMACP18</a:t>
            </a:r>
            <a:endParaRPr sz="2900">
              <a:latin typeface="Times New Roman"/>
              <a:ea typeface="Times New Roman"/>
              <a:cs typeface="Times New Roman"/>
              <a:sym typeface="Times New Roman"/>
            </a:endParaRPr>
          </a:p>
        </p:txBody>
      </p:sp>
      <p:sp>
        <p:nvSpPr>
          <p:cNvPr id="55" name="Google Shape;55;p13"/>
          <p:cNvSpPr txBox="1"/>
          <p:nvPr/>
        </p:nvSpPr>
        <p:spPr>
          <a:xfrm>
            <a:off x="145350" y="805175"/>
            <a:ext cx="8853300" cy="6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b="1">
                <a:solidFill>
                  <a:schemeClr val="dk1"/>
                </a:solidFill>
                <a:latin typeface="Times New Roman"/>
                <a:ea typeface="Times New Roman"/>
                <a:cs typeface="Times New Roman"/>
                <a:sym typeface="Times New Roman"/>
              </a:rPr>
              <a:t>TITLE: COVID 19 OPEN RESEARCH DATASET</a:t>
            </a:r>
            <a:endParaRPr sz="3100" b="1">
              <a:solidFill>
                <a:schemeClr val="dk1"/>
              </a:solidFill>
              <a:latin typeface="Times New Roman"/>
              <a:ea typeface="Times New Roman"/>
              <a:cs typeface="Times New Roman"/>
              <a:sym typeface="Times New Roman"/>
            </a:endParaRPr>
          </a:p>
        </p:txBody>
      </p:sp>
      <p:sp>
        <p:nvSpPr>
          <p:cNvPr id="56" name="Google Shape;56;p13"/>
          <p:cNvSpPr txBox="1"/>
          <p:nvPr/>
        </p:nvSpPr>
        <p:spPr>
          <a:xfrm>
            <a:off x="145350" y="1472375"/>
            <a:ext cx="9216000" cy="12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Times New Roman"/>
                <a:ea typeface="Times New Roman"/>
                <a:cs typeface="Times New Roman"/>
                <a:sym typeface="Times New Roman"/>
              </a:rPr>
              <a:t>TEAM NO: 5A12                         SEM: 5                                         DIV: A</a:t>
            </a:r>
            <a:endParaRPr sz="2200">
              <a:solidFill>
                <a:schemeClr val="dk1"/>
              </a:solidFill>
              <a:latin typeface="Times New Roman"/>
              <a:ea typeface="Times New Roman"/>
              <a:cs typeface="Times New Roman"/>
              <a:sym typeface="Times New Roman"/>
            </a:endParaRPr>
          </a:p>
        </p:txBody>
      </p:sp>
      <p:sp>
        <p:nvSpPr>
          <p:cNvPr id="57" name="Google Shape;57;p13"/>
          <p:cNvSpPr txBox="1"/>
          <p:nvPr/>
        </p:nvSpPr>
        <p:spPr>
          <a:xfrm>
            <a:off x="230500" y="2003800"/>
            <a:ext cx="30000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Times New Roman"/>
                <a:ea typeface="Times New Roman"/>
                <a:cs typeface="Times New Roman"/>
                <a:sym typeface="Times New Roman"/>
              </a:rPr>
              <a:t>Team Members:</a:t>
            </a:r>
            <a:endParaRPr sz="2400" b="1">
              <a:solidFill>
                <a:schemeClr val="dk1"/>
              </a:solidFill>
              <a:latin typeface="Times New Roman"/>
              <a:ea typeface="Times New Roman"/>
              <a:cs typeface="Times New Roman"/>
              <a:sym typeface="Times New Roman"/>
            </a:endParaRPr>
          </a:p>
        </p:txBody>
      </p:sp>
      <p:sp>
        <p:nvSpPr>
          <p:cNvPr id="58" name="Google Shape;58;p13"/>
          <p:cNvSpPr txBox="1"/>
          <p:nvPr/>
        </p:nvSpPr>
        <p:spPr>
          <a:xfrm>
            <a:off x="300725" y="2571750"/>
            <a:ext cx="19764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Times New Roman"/>
                <a:ea typeface="Times New Roman"/>
                <a:cs typeface="Times New Roman"/>
                <a:sym typeface="Times New Roman"/>
              </a:rPr>
              <a:t>NAME</a:t>
            </a:r>
            <a:endParaRPr sz="2100">
              <a:solidFill>
                <a:schemeClr val="dk1"/>
              </a:solidFill>
              <a:latin typeface="Times New Roman"/>
              <a:ea typeface="Times New Roman"/>
              <a:cs typeface="Times New Roman"/>
              <a:sym typeface="Times New Roman"/>
            </a:endParaRPr>
          </a:p>
        </p:txBody>
      </p:sp>
      <p:sp>
        <p:nvSpPr>
          <p:cNvPr id="59" name="Google Shape;59;p13"/>
          <p:cNvSpPr txBox="1"/>
          <p:nvPr/>
        </p:nvSpPr>
        <p:spPr>
          <a:xfrm>
            <a:off x="3072000" y="2534250"/>
            <a:ext cx="3000000" cy="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USN</a:t>
            </a:r>
            <a:endParaRPr sz="2100">
              <a:solidFill>
                <a:schemeClr val="dk1"/>
              </a:solidFill>
              <a:latin typeface="Times New Roman"/>
              <a:ea typeface="Times New Roman"/>
              <a:cs typeface="Times New Roman"/>
              <a:sym typeface="Times New Roman"/>
            </a:endParaRPr>
          </a:p>
        </p:txBody>
      </p:sp>
      <p:sp>
        <p:nvSpPr>
          <p:cNvPr id="60" name="Google Shape;60;p13"/>
          <p:cNvSpPr txBox="1"/>
          <p:nvPr/>
        </p:nvSpPr>
        <p:spPr>
          <a:xfrm>
            <a:off x="6238825" y="2571750"/>
            <a:ext cx="2670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ROLL NO</a:t>
            </a:r>
            <a:endParaRPr sz="2100">
              <a:solidFill>
                <a:schemeClr val="dk1"/>
              </a:solidFill>
              <a:latin typeface="Times New Roman"/>
              <a:ea typeface="Times New Roman"/>
              <a:cs typeface="Times New Roman"/>
              <a:sym typeface="Times New Roman"/>
            </a:endParaRPr>
          </a:p>
        </p:txBody>
      </p:sp>
      <p:sp>
        <p:nvSpPr>
          <p:cNvPr id="61" name="Google Shape;61;p13"/>
          <p:cNvSpPr txBox="1"/>
          <p:nvPr/>
        </p:nvSpPr>
        <p:spPr>
          <a:xfrm>
            <a:off x="230500" y="3028950"/>
            <a:ext cx="3000000" cy="17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Times New Roman"/>
                <a:ea typeface="Times New Roman"/>
                <a:cs typeface="Times New Roman"/>
                <a:sym typeface="Times New Roman"/>
              </a:rPr>
              <a:t>Abhimalya Chaudhary</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Abhishek P.M</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Aditya Girigoudar</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Amogh Shetty</a:t>
            </a:r>
            <a:endParaRPr sz="2100">
              <a:solidFill>
                <a:schemeClr val="dk1"/>
              </a:solidFill>
              <a:latin typeface="Times New Roman"/>
              <a:ea typeface="Times New Roman"/>
              <a:cs typeface="Times New Roman"/>
              <a:sym typeface="Times New Roman"/>
            </a:endParaRPr>
          </a:p>
        </p:txBody>
      </p:sp>
      <p:sp>
        <p:nvSpPr>
          <p:cNvPr id="62" name="Google Shape;62;p13"/>
          <p:cNvSpPr txBox="1"/>
          <p:nvPr/>
        </p:nvSpPr>
        <p:spPr>
          <a:xfrm>
            <a:off x="3452400" y="3066450"/>
            <a:ext cx="3000000" cy="17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Times New Roman"/>
                <a:ea typeface="Times New Roman"/>
                <a:cs typeface="Times New Roman"/>
                <a:sym typeface="Times New Roman"/>
              </a:rPr>
              <a:t>01FE18BCS007</a:t>
            </a:r>
            <a:endParaRPr sz="21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2100">
                <a:solidFill>
                  <a:schemeClr val="dk1"/>
                </a:solidFill>
                <a:latin typeface="Times New Roman"/>
                <a:ea typeface="Times New Roman"/>
                <a:cs typeface="Times New Roman"/>
                <a:sym typeface="Times New Roman"/>
              </a:rPr>
              <a:t>01FE18BCS010</a:t>
            </a:r>
            <a:endParaRPr sz="21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2100">
                <a:solidFill>
                  <a:schemeClr val="dk1"/>
                </a:solidFill>
                <a:latin typeface="Times New Roman"/>
                <a:ea typeface="Times New Roman"/>
                <a:cs typeface="Times New Roman"/>
                <a:sym typeface="Times New Roman"/>
              </a:rPr>
              <a:t>01FE18BCS017</a:t>
            </a:r>
            <a:endParaRPr sz="21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2100">
                <a:solidFill>
                  <a:schemeClr val="dk1"/>
                </a:solidFill>
                <a:latin typeface="Times New Roman"/>
                <a:ea typeface="Times New Roman"/>
                <a:cs typeface="Times New Roman"/>
                <a:sym typeface="Times New Roman"/>
              </a:rPr>
              <a:t>01FE18BCS035</a:t>
            </a:r>
            <a:endParaRPr sz="2100">
              <a:solidFill>
                <a:schemeClr val="dk1"/>
              </a:solidFill>
              <a:latin typeface="Times New Roman"/>
              <a:ea typeface="Times New Roman"/>
              <a:cs typeface="Times New Roman"/>
              <a:sym typeface="Times New Roman"/>
            </a:endParaRPr>
          </a:p>
        </p:txBody>
      </p:sp>
      <p:sp>
        <p:nvSpPr>
          <p:cNvPr id="63" name="Google Shape;63;p13"/>
          <p:cNvSpPr txBox="1"/>
          <p:nvPr/>
        </p:nvSpPr>
        <p:spPr>
          <a:xfrm>
            <a:off x="6361350" y="3081000"/>
            <a:ext cx="3000000" cy="16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107</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110</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117</a:t>
            </a:r>
            <a:endParaRPr sz="2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100">
                <a:solidFill>
                  <a:schemeClr val="dk1"/>
                </a:solidFill>
                <a:latin typeface="Times New Roman"/>
                <a:ea typeface="Times New Roman"/>
                <a:cs typeface="Times New Roman"/>
                <a:sym typeface="Times New Roman"/>
              </a:rPr>
              <a:t>                135</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311700" y="0"/>
            <a:ext cx="8520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APPROACH 3: IMPLEMENTING LDA USING K MEANS, PCA AND T-SNE </a:t>
            </a:r>
            <a:endParaRPr sz="1900">
              <a:latin typeface="Times New Roman"/>
              <a:ea typeface="Times New Roman"/>
              <a:cs typeface="Times New Roman"/>
              <a:sym typeface="Times New Roman"/>
            </a:endParaRPr>
          </a:p>
        </p:txBody>
      </p:sp>
      <p:sp>
        <p:nvSpPr>
          <p:cNvPr id="278" name="Google Shape;278;p30"/>
          <p:cNvSpPr/>
          <p:nvPr/>
        </p:nvSpPr>
        <p:spPr>
          <a:xfrm>
            <a:off x="2194875" y="2565209"/>
            <a:ext cx="1990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31000" y="72191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10,000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8</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80" name="Google Shape;280;p30"/>
          <p:cNvSpPr txBox="1"/>
          <p:nvPr/>
        </p:nvSpPr>
        <p:spPr>
          <a:xfrm>
            <a:off x="2238225" y="1901563"/>
            <a:ext cx="199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Apply T-SNE To find the Documents with similarity and reduce the high dimension data</a:t>
            </a:r>
            <a:endParaRPr sz="1100" b="1">
              <a:latin typeface="Times New Roman"/>
              <a:ea typeface="Times New Roman"/>
              <a:cs typeface="Times New Roman"/>
              <a:sym typeface="Times New Roman"/>
            </a:endParaRPr>
          </a:p>
        </p:txBody>
      </p:sp>
      <p:sp>
        <p:nvSpPr>
          <p:cNvPr id="281" name="Google Shape;281;p30"/>
          <p:cNvSpPr txBox="1"/>
          <p:nvPr/>
        </p:nvSpPr>
        <p:spPr>
          <a:xfrm>
            <a:off x="2345775" y="2565213"/>
            <a:ext cx="177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Clustering of similar Documents and Dimension is reduced to 2D</a:t>
            </a:r>
            <a:endParaRPr sz="1100">
              <a:latin typeface="Times New Roman"/>
              <a:ea typeface="Times New Roman"/>
              <a:cs typeface="Times New Roman"/>
              <a:sym typeface="Times New Roman"/>
            </a:endParaRPr>
          </a:p>
        </p:txBody>
      </p:sp>
      <p:sp>
        <p:nvSpPr>
          <p:cNvPr id="282" name="Google Shape;282;p30"/>
          <p:cNvSpPr/>
          <p:nvPr/>
        </p:nvSpPr>
        <p:spPr>
          <a:xfrm>
            <a:off x="6972175" y="3546088"/>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Dominant Words in Each Cluster</a:t>
            </a:r>
            <a:endParaRPr sz="13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83" name="Google Shape;283;p30"/>
          <p:cNvSpPr txBox="1"/>
          <p:nvPr/>
        </p:nvSpPr>
        <p:spPr>
          <a:xfrm>
            <a:off x="2263353" y="3944338"/>
            <a:ext cx="16992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K means is applied to find the clusters and obtain different labels(Color) to Each Cluster</a:t>
            </a:r>
            <a:endParaRPr sz="1100">
              <a:latin typeface="Times New Roman"/>
              <a:ea typeface="Times New Roman"/>
              <a:cs typeface="Times New Roman"/>
              <a:sym typeface="Times New Roman"/>
            </a:endParaRPr>
          </a:p>
        </p:txBody>
      </p:sp>
      <p:sp>
        <p:nvSpPr>
          <p:cNvPr id="284" name="Google Shape;284;p30"/>
          <p:cNvSpPr/>
          <p:nvPr/>
        </p:nvSpPr>
        <p:spPr>
          <a:xfrm>
            <a:off x="4155775" y="21669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latin typeface="Times New Roman"/>
              <a:ea typeface="Times New Roman"/>
              <a:cs typeface="Times New Roman"/>
              <a:sym typeface="Times New Roman"/>
            </a:endParaRPr>
          </a:p>
          <a:p>
            <a:pPr marL="0" lvl="0" indent="0" algn="ctr" rtl="0">
              <a:spcBef>
                <a:spcPts val="0"/>
              </a:spcBef>
              <a:spcAft>
                <a:spcPts val="0"/>
              </a:spcAft>
              <a:buNone/>
            </a:pPr>
            <a:r>
              <a:rPr lang="en" sz="1500" b="1">
                <a:latin typeface="Times New Roman"/>
                <a:ea typeface="Times New Roman"/>
                <a:cs typeface="Times New Roman"/>
                <a:sym typeface="Times New Roman"/>
              </a:rPr>
              <a:t>Scatter plot of Documents in 2 Dimension</a:t>
            </a: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285" name="Google Shape;285;p30"/>
          <p:cNvSpPr/>
          <p:nvPr/>
        </p:nvSpPr>
        <p:spPr>
          <a:xfrm rot="10800000" flipH="1">
            <a:off x="5931175" y="2420150"/>
            <a:ext cx="10410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6972175" y="2021888"/>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Scatter Plot in 2D With Labels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287" name="Google Shape;287;p30"/>
          <p:cNvSpPr/>
          <p:nvPr/>
        </p:nvSpPr>
        <p:spPr>
          <a:xfrm>
            <a:off x="2190150" y="3944338"/>
            <a:ext cx="18456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631200" y="2184613"/>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Document Feature Matrix</a:t>
            </a:r>
            <a:endParaRPr b="1">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9" name="Google Shape;289;p30"/>
          <p:cNvSpPr/>
          <p:nvPr/>
        </p:nvSpPr>
        <p:spPr>
          <a:xfrm>
            <a:off x="1403400" y="1611925"/>
            <a:ext cx="306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txBox="1"/>
          <p:nvPr/>
        </p:nvSpPr>
        <p:spPr>
          <a:xfrm>
            <a:off x="222502" y="1543100"/>
            <a:ext cx="1198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Apply tf-idf to obtain Document Feature matrix</a:t>
            </a:r>
            <a:endParaRPr sz="1000">
              <a:latin typeface="Times New Roman"/>
              <a:ea typeface="Times New Roman"/>
              <a:cs typeface="Times New Roman"/>
              <a:sym typeface="Times New Roman"/>
            </a:endParaRPr>
          </a:p>
        </p:txBody>
      </p:sp>
      <p:sp>
        <p:nvSpPr>
          <p:cNvPr id="291" name="Google Shape;291;p30"/>
          <p:cNvSpPr txBox="1"/>
          <p:nvPr/>
        </p:nvSpPr>
        <p:spPr>
          <a:xfrm>
            <a:off x="1428039" y="1543100"/>
            <a:ext cx="1198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4096 Top frequency Words as Features</a:t>
            </a:r>
            <a:endParaRPr sz="1000">
              <a:latin typeface="Times New Roman"/>
              <a:ea typeface="Times New Roman"/>
              <a:cs typeface="Times New Roman"/>
              <a:sym typeface="Times New Roman"/>
            </a:endParaRPr>
          </a:p>
        </p:txBody>
      </p:sp>
      <p:sp>
        <p:nvSpPr>
          <p:cNvPr id="292" name="Google Shape;292;p30"/>
          <p:cNvSpPr/>
          <p:nvPr/>
        </p:nvSpPr>
        <p:spPr>
          <a:xfrm>
            <a:off x="1387350" y="3044250"/>
            <a:ext cx="306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txBox="1"/>
          <p:nvPr/>
        </p:nvSpPr>
        <p:spPr>
          <a:xfrm>
            <a:off x="55050" y="2992800"/>
            <a:ext cx="1419300" cy="67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Applying PCA to the data trying to preserve 95% Variance</a:t>
            </a:r>
            <a:endParaRPr sz="1000">
              <a:latin typeface="Times New Roman"/>
              <a:ea typeface="Times New Roman"/>
              <a:cs typeface="Times New Roman"/>
              <a:sym typeface="Times New Roman"/>
            </a:endParaRPr>
          </a:p>
        </p:txBody>
      </p:sp>
      <p:sp>
        <p:nvSpPr>
          <p:cNvPr id="294" name="Google Shape;294;p30"/>
          <p:cNvSpPr txBox="1"/>
          <p:nvPr/>
        </p:nvSpPr>
        <p:spPr>
          <a:xfrm>
            <a:off x="1353951" y="2993325"/>
            <a:ext cx="1346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Removes Outliers and reduced to only important dimensions</a:t>
            </a:r>
            <a:endParaRPr sz="1000">
              <a:latin typeface="Times New Roman"/>
              <a:ea typeface="Times New Roman"/>
              <a:cs typeface="Times New Roman"/>
              <a:sym typeface="Times New Roman"/>
            </a:endParaRPr>
          </a:p>
        </p:txBody>
      </p:sp>
      <p:sp>
        <p:nvSpPr>
          <p:cNvPr id="295" name="Google Shape;295;p30"/>
          <p:cNvSpPr/>
          <p:nvPr/>
        </p:nvSpPr>
        <p:spPr>
          <a:xfrm>
            <a:off x="615150" y="3647313"/>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Document Feature Matrix</a:t>
            </a:r>
            <a:endParaRPr b="1">
              <a:latin typeface="Times New Roman"/>
              <a:ea typeface="Times New Roman"/>
              <a:cs typeface="Times New Roman"/>
              <a:sym typeface="Times New Roman"/>
            </a:endParaRPr>
          </a:p>
          <a:p>
            <a:pPr marL="0" lvl="0" indent="0" algn="ctr" rtl="0">
              <a:spcBef>
                <a:spcPts val="0"/>
              </a:spcBef>
              <a:spcAft>
                <a:spcPts val="0"/>
              </a:spcAft>
              <a:buNone/>
            </a:pPr>
            <a:r>
              <a:rPr lang="en" sz="1000" b="1">
                <a:latin typeface="Times New Roman"/>
                <a:ea typeface="Times New Roman"/>
                <a:cs typeface="Times New Roman"/>
                <a:sym typeface="Times New Roman"/>
              </a:rPr>
              <a:t>( Reduced Dimension)</a:t>
            </a:r>
            <a:endParaRPr sz="1000" b="1">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6" name="Google Shape;296;p30"/>
          <p:cNvSpPr/>
          <p:nvPr/>
        </p:nvSpPr>
        <p:spPr>
          <a:xfrm>
            <a:off x="4037800" y="354608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latin typeface="Times New Roman"/>
              <a:ea typeface="Times New Roman"/>
              <a:cs typeface="Times New Roman"/>
              <a:sym typeface="Times New Roman"/>
            </a:endParaRPr>
          </a:p>
          <a:p>
            <a:pPr marL="0" lvl="0" indent="0" algn="ctr" rtl="0">
              <a:spcBef>
                <a:spcPts val="0"/>
              </a:spcBef>
              <a:spcAft>
                <a:spcPts val="0"/>
              </a:spcAft>
              <a:buNone/>
            </a:pPr>
            <a:r>
              <a:rPr lang="en" sz="1500" b="1">
                <a:latin typeface="Times New Roman"/>
                <a:ea typeface="Times New Roman"/>
                <a:cs typeface="Times New Roman"/>
                <a:sym typeface="Times New Roman"/>
              </a:rPr>
              <a:t>Labels (Colors) To Each Cluster</a:t>
            </a: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297" name="Google Shape;297;p30"/>
          <p:cNvSpPr/>
          <p:nvPr/>
        </p:nvSpPr>
        <p:spPr>
          <a:xfrm flipH="1">
            <a:off x="4902700" y="2973725"/>
            <a:ext cx="30600" cy="572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7672150" y="2861650"/>
            <a:ext cx="30600" cy="675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txBox="1"/>
          <p:nvPr/>
        </p:nvSpPr>
        <p:spPr>
          <a:xfrm>
            <a:off x="7702749" y="2863800"/>
            <a:ext cx="13467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LDA Applied Individually To each of the cluster</a:t>
            </a:r>
            <a:endParaRPr sz="1100">
              <a:latin typeface="Times New Roman"/>
              <a:ea typeface="Times New Roman"/>
              <a:cs typeface="Times New Roman"/>
              <a:sym typeface="Times New Roman"/>
            </a:endParaRPr>
          </a:p>
        </p:txBody>
      </p:sp>
      <p:sp>
        <p:nvSpPr>
          <p:cNvPr id="300" name="Google Shape;300;p30"/>
          <p:cNvSpPr/>
          <p:nvPr/>
        </p:nvSpPr>
        <p:spPr>
          <a:xfrm>
            <a:off x="1347000" y="1673025"/>
            <a:ext cx="143400" cy="40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330950" y="3135725"/>
            <a:ext cx="143400" cy="40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2694300" y="2512400"/>
            <a:ext cx="837300" cy="15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2695325" y="3891550"/>
            <a:ext cx="837300" cy="15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4853800" y="3057975"/>
            <a:ext cx="143400" cy="4434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033025" y="2367350"/>
            <a:ext cx="837300" cy="15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7629800" y="3003750"/>
            <a:ext cx="143400" cy="40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txBox="1"/>
          <p:nvPr/>
        </p:nvSpPr>
        <p:spPr>
          <a:xfrm>
            <a:off x="2419500" y="418100"/>
            <a:ext cx="5131800" cy="67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TO IMPROVISE MODEL 2 AND AN EFFORT TO FULFILL DELIVERABLES 1 AND 2 OF TASK 1</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ILLUSTRATIONS OF APPROACH  2</a:t>
            </a:r>
            <a:endParaRPr sz="2200">
              <a:latin typeface="Times New Roman"/>
              <a:ea typeface="Times New Roman"/>
              <a:cs typeface="Times New Roman"/>
              <a:sym typeface="Times New Roman"/>
            </a:endParaRPr>
          </a:p>
        </p:txBody>
      </p:sp>
      <p:pic>
        <p:nvPicPr>
          <p:cNvPr id="313" name="Google Shape;313;p31"/>
          <p:cNvPicPr preferRelativeResize="0"/>
          <p:nvPr/>
        </p:nvPicPr>
        <p:blipFill>
          <a:blip r:embed="rId3">
            <a:alphaModFix/>
          </a:blip>
          <a:stretch>
            <a:fillRect/>
          </a:stretch>
        </p:blipFill>
        <p:spPr>
          <a:xfrm>
            <a:off x="167650" y="740075"/>
            <a:ext cx="4199899" cy="3612875"/>
          </a:xfrm>
          <a:prstGeom prst="rect">
            <a:avLst/>
          </a:prstGeom>
          <a:noFill/>
          <a:ln>
            <a:noFill/>
          </a:ln>
        </p:spPr>
      </p:pic>
      <p:pic>
        <p:nvPicPr>
          <p:cNvPr id="314" name="Google Shape;314;p31"/>
          <p:cNvPicPr preferRelativeResize="0"/>
          <p:nvPr/>
        </p:nvPicPr>
        <p:blipFill>
          <a:blip r:embed="rId4">
            <a:alphaModFix/>
          </a:blip>
          <a:stretch>
            <a:fillRect/>
          </a:stretch>
        </p:blipFill>
        <p:spPr>
          <a:xfrm>
            <a:off x="4572000" y="740075"/>
            <a:ext cx="4371100" cy="3947650"/>
          </a:xfrm>
          <a:prstGeom prst="rect">
            <a:avLst/>
          </a:prstGeom>
          <a:noFill/>
          <a:ln>
            <a:noFill/>
          </a:ln>
        </p:spPr>
      </p:pic>
      <p:sp>
        <p:nvSpPr>
          <p:cNvPr id="315" name="Google Shape;315;p31"/>
          <p:cNvSpPr txBox="1"/>
          <p:nvPr/>
        </p:nvSpPr>
        <p:spPr>
          <a:xfrm>
            <a:off x="525150" y="4352950"/>
            <a:ext cx="3667500" cy="8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Iterated Values for K to find the most Appropriate K value Using Elbow Method</a:t>
            </a:r>
            <a:endParaRPr sz="1200">
              <a:latin typeface="Times New Roman"/>
              <a:ea typeface="Times New Roman"/>
              <a:cs typeface="Times New Roman"/>
              <a:sym typeface="Times New Roman"/>
            </a:endParaRPr>
          </a:p>
        </p:txBody>
      </p:sp>
      <p:sp>
        <p:nvSpPr>
          <p:cNvPr id="316" name="Google Shape;316;p31"/>
          <p:cNvSpPr txBox="1"/>
          <p:nvPr/>
        </p:nvSpPr>
        <p:spPr>
          <a:xfrm>
            <a:off x="4923800" y="4728050"/>
            <a:ext cx="3667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T-SNE Plot With No Labels</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ILLUSTRATIONS OF APPROACH  2</a:t>
            </a:r>
            <a:endParaRPr sz="2200">
              <a:latin typeface="Times New Roman"/>
              <a:ea typeface="Times New Roman"/>
              <a:cs typeface="Times New Roman"/>
              <a:sym typeface="Times New Roman"/>
            </a:endParaRPr>
          </a:p>
        </p:txBody>
      </p:sp>
      <p:sp>
        <p:nvSpPr>
          <p:cNvPr id="322" name="Google Shape;322;p32"/>
          <p:cNvSpPr txBox="1"/>
          <p:nvPr/>
        </p:nvSpPr>
        <p:spPr>
          <a:xfrm>
            <a:off x="511750" y="4586150"/>
            <a:ext cx="3667500" cy="8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T-SNE With K MEANS labels</a:t>
            </a:r>
            <a:endParaRPr sz="1200">
              <a:latin typeface="Times New Roman"/>
              <a:ea typeface="Times New Roman"/>
              <a:cs typeface="Times New Roman"/>
              <a:sym typeface="Times New Roman"/>
            </a:endParaRPr>
          </a:p>
        </p:txBody>
      </p:sp>
      <p:pic>
        <p:nvPicPr>
          <p:cNvPr id="323" name="Google Shape;323;p32"/>
          <p:cNvPicPr preferRelativeResize="0"/>
          <p:nvPr/>
        </p:nvPicPr>
        <p:blipFill>
          <a:blip r:embed="rId3">
            <a:alphaModFix/>
          </a:blip>
          <a:stretch>
            <a:fillRect/>
          </a:stretch>
        </p:blipFill>
        <p:spPr>
          <a:xfrm>
            <a:off x="119000" y="450950"/>
            <a:ext cx="4453000" cy="4236775"/>
          </a:xfrm>
          <a:prstGeom prst="rect">
            <a:avLst/>
          </a:prstGeom>
          <a:noFill/>
          <a:ln>
            <a:noFill/>
          </a:ln>
        </p:spPr>
      </p:pic>
      <p:pic>
        <p:nvPicPr>
          <p:cNvPr id="324" name="Google Shape;324;p32"/>
          <p:cNvPicPr preferRelativeResize="0"/>
          <p:nvPr/>
        </p:nvPicPr>
        <p:blipFill>
          <a:blip r:embed="rId4">
            <a:alphaModFix/>
          </a:blip>
          <a:stretch>
            <a:fillRect/>
          </a:stretch>
        </p:blipFill>
        <p:spPr>
          <a:xfrm>
            <a:off x="4450250" y="572700"/>
            <a:ext cx="4558601" cy="3217000"/>
          </a:xfrm>
          <a:prstGeom prst="rect">
            <a:avLst/>
          </a:prstGeom>
          <a:noFill/>
          <a:ln>
            <a:noFill/>
          </a:ln>
        </p:spPr>
      </p:pic>
      <p:sp>
        <p:nvSpPr>
          <p:cNvPr id="325" name="Google Shape;325;p32"/>
          <p:cNvSpPr txBox="1"/>
          <p:nvPr/>
        </p:nvSpPr>
        <p:spPr>
          <a:xfrm>
            <a:off x="5000900" y="3901350"/>
            <a:ext cx="3667500" cy="8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Dominant Words in Each Cluster obtained through applying LDA on Each of the Cluster</a:t>
            </a:r>
            <a:endParaRPr sz="12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3"/>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RESULTS FROM APPROACH  2</a:t>
            </a:r>
            <a:endParaRPr sz="2200">
              <a:latin typeface="Times New Roman"/>
              <a:ea typeface="Times New Roman"/>
              <a:cs typeface="Times New Roman"/>
              <a:sym typeface="Times New Roman"/>
            </a:endParaRPr>
          </a:p>
        </p:txBody>
      </p:sp>
      <p:pic>
        <p:nvPicPr>
          <p:cNvPr id="331" name="Google Shape;331;p33"/>
          <p:cNvPicPr preferRelativeResize="0"/>
          <p:nvPr/>
        </p:nvPicPr>
        <p:blipFill>
          <a:blip r:embed="rId3">
            <a:alphaModFix/>
          </a:blip>
          <a:stretch>
            <a:fillRect/>
          </a:stretch>
        </p:blipFill>
        <p:spPr>
          <a:xfrm>
            <a:off x="86950" y="487525"/>
            <a:ext cx="4717676" cy="3947651"/>
          </a:xfrm>
          <a:prstGeom prst="rect">
            <a:avLst/>
          </a:prstGeom>
          <a:noFill/>
          <a:ln>
            <a:noFill/>
          </a:ln>
        </p:spPr>
      </p:pic>
      <p:sp>
        <p:nvSpPr>
          <p:cNvPr id="332" name="Google Shape;332;p33"/>
          <p:cNvSpPr txBox="1"/>
          <p:nvPr/>
        </p:nvSpPr>
        <p:spPr>
          <a:xfrm>
            <a:off x="86950" y="4526325"/>
            <a:ext cx="61338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RESULTANT CLUSTER FOR SEARCH TERM ‘GENOMICS’</a:t>
            </a:r>
            <a:endParaRPr sz="1300">
              <a:latin typeface="Times New Roman"/>
              <a:ea typeface="Times New Roman"/>
              <a:cs typeface="Times New Roman"/>
              <a:sym typeface="Times New Roman"/>
            </a:endParaRPr>
          </a:p>
        </p:txBody>
      </p:sp>
      <p:pic>
        <p:nvPicPr>
          <p:cNvPr id="333" name="Google Shape;333;p33"/>
          <p:cNvPicPr preferRelativeResize="0"/>
          <p:nvPr/>
        </p:nvPicPr>
        <p:blipFill>
          <a:blip r:embed="rId4">
            <a:alphaModFix/>
          </a:blip>
          <a:stretch>
            <a:fillRect/>
          </a:stretch>
        </p:blipFill>
        <p:spPr>
          <a:xfrm>
            <a:off x="5024825" y="591025"/>
            <a:ext cx="3828349" cy="3740651"/>
          </a:xfrm>
          <a:prstGeom prst="rect">
            <a:avLst/>
          </a:prstGeom>
          <a:noFill/>
          <a:ln>
            <a:noFill/>
          </a:ln>
        </p:spPr>
      </p:pic>
      <p:sp>
        <p:nvSpPr>
          <p:cNvPr id="334" name="Google Shape;334;p33"/>
          <p:cNvSpPr txBox="1"/>
          <p:nvPr/>
        </p:nvSpPr>
        <p:spPr>
          <a:xfrm>
            <a:off x="4804625" y="4526325"/>
            <a:ext cx="61338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RESULTANT CLUSTER FOR SEARCH TERM ‘DIAGNOSTICS’</a:t>
            </a:r>
            <a:endParaRPr sz="12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p:nvPr/>
        </p:nvSpPr>
        <p:spPr>
          <a:xfrm>
            <a:off x="371475" y="1580838"/>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The Glove Model Is Initiated and Trained With Tokens From Processed Text</a:t>
            </a:r>
            <a:endParaRPr sz="1200" b="1">
              <a:latin typeface="Times New Roman"/>
              <a:ea typeface="Times New Roman"/>
              <a:cs typeface="Times New Roman"/>
              <a:sym typeface="Times New Roman"/>
            </a:endParaRPr>
          </a:p>
          <a:p>
            <a:pPr marL="0" lvl="0" indent="0" algn="ctr" rtl="0">
              <a:spcBef>
                <a:spcPts val="0"/>
              </a:spcBef>
              <a:spcAft>
                <a:spcPts val="0"/>
              </a:spcAft>
              <a:buNone/>
            </a:pPr>
            <a:endParaRPr sz="1200" b="1">
              <a:latin typeface="Times New Roman"/>
              <a:ea typeface="Times New Roman"/>
              <a:cs typeface="Times New Roman"/>
              <a:sym typeface="Times New Roman"/>
            </a:endParaRPr>
          </a:p>
        </p:txBody>
      </p:sp>
      <p:sp>
        <p:nvSpPr>
          <p:cNvPr id="340" name="Google Shape;340;p34"/>
          <p:cNvSpPr txBox="1">
            <a:spLocks noGrp="1"/>
          </p:cNvSpPr>
          <p:nvPr>
            <p:ph type="title"/>
          </p:nvPr>
        </p:nvSpPr>
        <p:spPr>
          <a:xfrm>
            <a:off x="311700" y="0"/>
            <a:ext cx="8520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SEARCH ENGINE TO RETRIEVE TOP RELEVANT PAPERS</a:t>
            </a:r>
            <a:endParaRPr sz="1900">
              <a:latin typeface="Times New Roman"/>
              <a:ea typeface="Times New Roman"/>
              <a:cs typeface="Times New Roman"/>
              <a:sym typeface="Times New Roman"/>
            </a:endParaRPr>
          </a:p>
        </p:txBody>
      </p:sp>
      <p:sp>
        <p:nvSpPr>
          <p:cNvPr id="341" name="Google Shape;341;p34"/>
          <p:cNvSpPr/>
          <p:nvPr/>
        </p:nvSpPr>
        <p:spPr>
          <a:xfrm>
            <a:off x="1946475" y="2020472"/>
            <a:ext cx="1990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1244525" y="329098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Top 10 Documents With High Similarity Score Retrieved</a:t>
            </a: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43" name="Google Shape;343;p34"/>
          <p:cNvSpPr txBox="1"/>
          <p:nvPr/>
        </p:nvSpPr>
        <p:spPr>
          <a:xfrm>
            <a:off x="1946475" y="1517488"/>
            <a:ext cx="199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Dictionary is Created to the Word Embedding</a:t>
            </a:r>
            <a:endParaRPr sz="1100" b="1">
              <a:latin typeface="Times New Roman"/>
              <a:ea typeface="Times New Roman"/>
              <a:cs typeface="Times New Roman"/>
              <a:sym typeface="Times New Roman"/>
            </a:endParaRPr>
          </a:p>
        </p:txBody>
      </p:sp>
      <p:sp>
        <p:nvSpPr>
          <p:cNvPr id="344" name="Google Shape;344;p34"/>
          <p:cNvSpPr/>
          <p:nvPr/>
        </p:nvSpPr>
        <p:spPr>
          <a:xfrm>
            <a:off x="6902500" y="3282688"/>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Obtain the Sparse Matrices for Processed text and Queries</a:t>
            </a:r>
            <a:endParaRPr sz="1200">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345" name="Google Shape;345;p34"/>
          <p:cNvSpPr/>
          <p:nvPr/>
        </p:nvSpPr>
        <p:spPr>
          <a:xfrm>
            <a:off x="3936975" y="162221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Obtain the Word Embeddings and Check for Similar words</a:t>
            </a:r>
            <a:endParaRPr sz="1200">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346" name="Google Shape;346;p34"/>
          <p:cNvSpPr/>
          <p:nvPr/>
        </p:nvSpPr>
        <p:spPr>
          <a:xfrm rot="10800000" flipH="1">
            <a:off x="5712375" y="1969850"/>
            <a:ext cx="10410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6760925" y="1571588"/>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latin typeface="Times New Roman"/>
              <a:ea typeface="Times New Roman"/>
              <a:cs typeface="Times New Roman"/>
              <a:sym typeface="Times New Roman"/>
            </a:endParaRPr>
          </a:p>
          <a:p>
            <a:pPr marL="0" lvl="0" indent="0" algn="ctr" rtl="0">
              <a:spcBef>
                <a:spcPts val="0"/>
              </a:spcBef>
              <a:spcAft>
                <a:spcPts val="0"/>
              </a:spcAft>
              <a:buNone/>
            </a:pPr>
            <a:r>
              <a:rPr lang="en" sz="1300" b="1">
                <a:latin typeface="Times New Roman"/>
                <a:ea typeface="Times New Roman"/>
                <a:cs typeface="Times New Roman"/>
                <a:sym typeface="Times New Roman"/>
              </a:rPr>
              <a:t>Check Graphs of Semantic Similarity Between Words</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348" name="Google Shape;348;p34"/>
          <p:cNvSpPr txBox="1"/>
          <p:nvPr/>
        </p:nvSpPr>
        <p:spPr>
          <a:xfrm>
            <a:off x="2018924" y="2083650"/>
            <a:ext cx="1845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Run For 15 Epochs To train for Semantic Similar Words</a:t>
            </a:r>
            <a:endParaRPr sz="1000">
              <a:latin typeface="Times New Roman"/>
              <a:ea typeface="Times New Roman"/>
              <a:cs typeface="Times New Roman"/>
              <a:sym typeface="Times New Roman"/>
            </a:endParaRPr>
          </a:p>
        </p:txBody>
      </p:sp>
      <p:sp>
        <p:nvSpPr>
          <p:cNvPr id="349" name="Google Shape;349;p34"/>
          <p:cNvSpPr/>
          <p:nvPr/>
        </p:nvSpPr>
        <p:spPr>
          <a:xfrm>
            <a:off x="4060925" y="3282700"/>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latin typeface="Times New Roman"/>
              <a:ea typeface="Times New Roman"/>
              <a:cs typeface="Times New Roman"/>
              <a:sym typeface="Times New Roman"/>
            </a:endParaRPr>
          </a:p>
          <a:p>
            <a:pPr marL="0" lvl="0" indent="0" algn="ctr" rtl="0">
              <a:spcBef>
                <a:spcPts val="0"/>
              </a:spcBef>
              <a:spcAft>
                <a:spcPts val="0"/>
              </a:spcAft>
              <a:buNone/>
            </a:pPr>
            <a:r>
              <a:rPr lang="en" sz="1500" b="1">
                <a:latin typeface="Times New Roman"/>
                <a:ea typeface="Times New Roman"/>
                <a:cs typeface="Times New Roman"/>
                <a:sym typeface="Times New Roman"/>
              </a:rPr>
              <a:t>Similarity Score and Keywords Obtained</a:t>
            </a:r>
            <a:endParaRPr>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350" name="Google Shape;350;p34"/>
          <p:cNvSpPr/>
          <p:nvPr/>
        </p:nvSpPr>
        <p:spPr>
          <a:xfrm>
            <a:off x="7533125" y="2427150"/>
            <a:ext cx="30600" cy="846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txBox="1"/>
          <p:nvPr/>
        </p:nvSpPr>
        <p:spPr>
          <a:xfrm>
            <a:off x="7692799" y="2468525"/>
            <a:ext cx="13467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Instantiate TF-IDF For Processed Text and Queries</a:t>
            </a:r>
            <a:endParaRPr sz="1100">
              <a:latin typeface="Times New Roman"/>
              <a:ea typeface="Times New Roman"/>
              <a:cs typeface="Times New Roman"/>
              <a:sym typeface="Times New Roman"/>
            </a:endParaRPr>
          </a:p>
        </p:txBody>
      </p:sp>
      <p:sp>
        <p:nvSpPr>
          <p:cNvPr id="352" name="Google Shape;352;p34"/>
          <p:cNvSpPr/>
          <p:nvPr/>
        </p:nvSpPr>
        <p:spPr>
          <a:xfrm>
            <a:off x="2388475" y="1955300"/>
            <a:ext cx="837300" cy="15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5784825" y="1917050"/>
            <a:ext cx="837300" cy="15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7476725" y="2646900"/>
            <a:ext cx="143400" cy="40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txBox="1"/>
          <p:nvPr/>
        </p:nvSpPr>
        <p:spPr>
          <a:xfrm>
            <a:off x="311700" y="443400"/>
            <a:ext cx="8520600" cy="100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a:ea typeface="Times New Roman"/>
                <a:cs typeface="Times New Roman"/>
                <a:sym typeface="Times New Roman"/>
              </a:rPr>
              <a:t>We initially perform Query expansion. Using this approach we are taking user's query and using a semantic model to add to it some similar words that might help in the search. The Semantic Model We are using is ‘GLOVE’.The expanded user query is then passed to a simple TF IDF-based search engine that computes query-to-document cosine similarity.</a:t>
            </a:r>
            <a:endParaRPr>
              <a:latin typeface="Times New Roman"/>
              <a:ea typeface="Times New Roman"/>
              <a:cs typeface="Times New Roman"/>
              <a:sym typeface="Times New Roman"/>
            </a:endParaRPr>
          </a:p>
        </p:txBody>
      </p:sp>
      <p:sp>
        <p:nvSpPr>
          <p:cNvPr id="356" name="Google Shape;356;p34"/>
          <p:cNvSpPr/>
          <p:nvPr/>
        </p:nvSpPr>
        <p:spPr>
          <a:xfrm rot="10800000" flipH="1">
            <a:off x="5861500" y="3680950"/>
            <a:ext cx="10410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6156175" y="3657238"/>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txBox="1"/>
          <p:nvPr/>
        </p:nvSpPr>
        <p:spPr>
          <a:xfrm>
            <a:off x="5638950" y="4129000"/>
            <a:ext cx="1775400" cy="9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Run Function To obtain Cosine Similarity Score and Keywords Responsible for Matching</a:t>
            </a:r>
            <a:endParaRPr sz="1100">
              <a:latin typeface="Times New Roman"/>
              <a:ea typeface="Times New Roman"/>
              <a:cs typeface="Times New Roman"/>
              <a:sym typeface="Times New Roman"/>
            </a:endParaRPr>
          </a:p>
        </p:txBody>
      </p:sp>
      <p:sp>
        <p:nvSpPr>
          <p:cNvPr id="359" name="Google Shape;359;p34"/>
          <p:cNvSpPr/>
          <p:nvPr/>
        </p:nvSpPr>
        <p:spPr>
          <a:xfrm rot="10800000" flipH="1">
            <a:off x="3019925" y="3622600"/>
            <a:ext cx="10410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3247325" y="3598888"/>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5"/>
          <p:cNvSpPr txBox="1"/>
          <p:nvPr/>
        </p:nvSpPr>
        <p:spPr>
          <a:xfrm>
            <a:off x="0" y="-58050"/>
            <a:ext cx="9042900" cy="70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Times New Roman"/>
                <a:ea typeface="Times New Roman"/>
                <a:cs typeface="Times New Roman"/>
                <a:sym typeface="Times New Roman"/>
              </a:rPr>
              <a:t>USING GLOVE TO RETRIEVE SIMILAR WORDS</a:t>
            </a:r>
            <a:endParaRPr sz="1900">
              <a:solidFill>
                <a:schemeClr val="dk1"/>
              </a:solidFill>
              <a:latin typeface="Times New Roman"/>
              <a:ea typeface="Times New Roman"/>
              <a:cs typeface="Times New Roman"/>
              <a:sym typeface="Times New Roman"/>
            </a:endParaRPr>
          </a:p>
        </p:txBody>
      </p:sp>
      <p:sp>
        <p:nvSpPr>
          <p:cNvPr id="366" name="Google Shape;366;p35"/>
          <p:cNvSpPr txBox="1"/>
          <p:nvPr/>
        </p:nvSpPr>
        <p:spPr>
          <a:xfrm>
            <a:off x="105300" y="267625"/>
            <a:ext cx="8933400" cy="7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Glove could helps us to identify words that often co-occur or have the same meaning but were lost in a big quantity of papers.</a:t>
            </a:r>
            <a:endParaRPr/>
          </a:p>
        </p:txBody>
      </p:sp>
      <p:pic>
        <p:nvPicPr>
          <p:cNvPr id="367" name="Google Shape;367;p35"/>
          <p:cNvPicPr preferRelativeResize="0"/>
          <p:nvPr/>
        </p:nvPicPr>
        <p:blipFill>
          <a:blip r:embed="rId3">
            <a:alphaModFix/>
          </a:blip>
          <a:stretch>
            <a:fillRect/>
          </a:stretch>
        </p:blipFill>
        <p:spPr>
          <a:xfrm>
            <a:off x="3031825" y="2571750"/>
            <a:ext cx="3700701" cy="2371725"/>
          </a:xfrm>
          <a:prstGeom prst="rect">
            <a:avLst/>
          </a:prstGeom>
          <a:noFill/>
          <a:ln>
            <a:noFill/>
          </a:ln>
        </p:spPr>
      </p:pic>
      <p:pic>
        <p:nvPicPr>
          <p:cNvPr id="368" name="Google Shape;368;p35"/>
          <p:cNvPicPr preferRelativeResize="0"/>
          <p:nvPr/>
        </p:nvPicPr>
        <p:blipFill>
          <a:blip r:embed="rId4">
            <a:alphaModFix/>
          </a:blip>
          <a:stretch>
            <a:fillRect/>
          </a:stretch>
        </p:blipFill>
        <p:spPr>
          <a:xfrm>
            <a:off x="5819600" y="650850"/>
            <a:ext cx="3143250" cy="2028825"/>
          </a:xfrm>
          <a:prstGeom prst="rect">
            <a:avLst/>
          </a:prstGeom>
          <a:noFill/>
          <a:ln>
            <a:noFill/>
          </a:ln>
        </p:spPr>
      </p:pic>
      <p:pic>
        <p:nvPicPr>
          <p:cNvPr id="369" name="Google Shape;369;p35"/>
          <p:cNvPicPr preferRelativeResize="0"/>
          <p:nvPr/>
        </p:nvPicPr>
        <p:blipFill>
          <a:blip r:embed="rId5">
            <a:alphaModFix/>
          </a:blip>
          <a:stretch>
            <a:fillRect/>
          </a:stretch>
        </p:blipFill>
        <p:spPr>
          <a:xfrm>
            <a:off x="105300" y="650850"/>
            <a:ext cx="3031025" cy="2028825"/>
          </a:xfrm>
          <a:prstGeom prst="rect">
            <a:avLst/>
          </a:prstGeom>
          <a:noFill/>
          <a:ln>
            <a:noFill/>
          </a:ln>
        </p:spPr>
      </p:pic>
      <p:sp>
        <p:nvSpPr>
          <p:cNvPr id="370" name="Google Shape;370;p35"/>
          <p:cNvSpPr txBox="1"/>
          <p:nvPr/>
        </p:nvSpPr>
        <p:spPr>
          <a:xfrm>
            <a:off x="300574" y="2919600"/>
            <a:ext cx="1845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Semantically Similar Words To ‘Diagnostics’</a:t>
            </a:r>
            <a:endParaRPr sz="1000" b="1">
              <a:latin typeface="Times New Roman"/>
              <a:ea typeface="Times New Roman"/>
              <a:cs typeface="Times New Roman"/>
              <a:sym typeface="Times New Roman"/>
            </a:endParaRPr>
          </a:p>
        </p:txBody>
      </p:sp>
      <p:sp>
        <p:nvSpPr>
          <p:cNvPr id="371" name="Google Shape;371;p35"/>
          <p:cNvSpPr txBox="1"/>
          <p:nvPr/>
        </p:nvSpPr>
        <p:spPr>
          <a:xfrm>
            <a:off x="6662850" y="2804975"/>
            <a:ext cx="1915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Semantically Similar Words To ‘Genomes’</a:t>
            </a:r>
            <a:endParaRPr sz="1000" b="1">
              <a:latin typeface="Times New Roman"/>
              <a:ea typeface="Times New Roman"/>
              <a:cs typeface="Times New Roman"/>
              <a:sym typeface="Times New Roman"/>
            </a:endParaRPr>
          </a:p>
        </p:txBody>
      </p:sp>
      <p:sp>
        <p:nvSpPr>
          <p:cNvPr id="372" name="Google Shape;372;p35"/>
          <p:cNvSpPr txBox="1"/>
          <p:nvPr/>
        </p:nvSpPr>
        <p:spPr>
          <a:xfrm>
            <a:off x="3308874" y="2106975"/>
            <a:ext cx="1845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Plotting Semantic Similarity For Word ‘Genomes’</a:t>
            </a:r>
            <a:endParaRPr sz="1000" b="1">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207200" y="17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Times New Roman"/>
                <a:ea typeface="Times New Roman"/>
                <a:cs typeface="Times New Roman"/>
                <a:sym typeface="Times New Roman"/>
              </a:rPr>
              <a:t>QUERY EXPANSIONS USING GLOVE</a:t>
            </a:r>
            <a:endParaRPr sz="2400">
              <a:latin typeface="Times New Roman"/>
              <a:ea typeface="Times New Roman"/>
              <a:cs typeface="Times New Roman"/>
              <a:sym typeface="Times New Roman"/>
            </a:endParaRPr>
          </a:p>
        </p:txBody>
      </p:sp>
      <p:pic>
        <p:nvPicPr>
          <p:cNvPr id="378" name="Google Shape;378;p36"/>
          <p:cNvPicPr preferRelativeResize="0"/>
          <p:nvPr/>
        </p:nvPicPr>
        <p:blipFill>
          <a:blip r:embed="rId3">
            <a:alphaModFix/>
          </a:blip>
          <a:stretch>
            <a:fillRect/>
          </a:stretch>
        </p:blipFill>
        <p:spPr>
          <a:xfrm>
            <a:off x="152400" y="1477251"/>
            <a:ext cx="8839199" cy="771525"/>
          </a:xfrm>
          <a:prstGeom prst="rect">
            <a:avLst/>
          </a:prstGeom>
          <a:noFill/>
          <a:ln>
            <a:noFill/>
          </a:ln>
        </p:spPr>
      </p:pic>
      <p:pic>
        <p:nvPicPr>
          <p:cNvPr id="379" name="Google Shape;379;p36"/>
          <p:cNvPicPr preferRelativeResize="0"/>
          <p:nvPr/>
        </p:nvPicPr>
        <p:blipFill>
          <a:blip r:embed="rId4">
            <a:alphaModFix/>
          </a:blip>
          <a:stretch>
            <a:fillRect/>
          </a:stretch>
        </p:blipFill>
        <p:spPr>
          <a:xfrm>
            <a:off x="212138" y="3346313"/>
            <a:ext cx="8719724" cy="616850"/>
          </a:xfrm>
          <a:prstGeom prst="rect">
            <a:avLst/>
          </a:prstGeom>
          <a:noFill/>
          <a:ln>
            <a:noFill/>
          </a:ln>
        </p:spPr>
      </p:pic>
      <p:pic>
        <p:nvPicPr>
          <p:cNvPr id="380" name="Google Shape;380;p36"/>
          <p:cNvPicPr preferRelativeResize="0"/>
          <p:nvPr/>
        </p:nvPicPr>
        <p:blipFill>
          <a:blip r:embed="rId5">
            <a:alphaModFix/>
          </a:blip>
          <a:stretch>
            <a:fillRect/>
          </a:stretch>
        </p:blipFill>
        <p:spPr>
          <a:xfrm>
            <a:off x="271888" y="4166413"/>
            <a:ext cx="6981825" cy="771525"/>
          </a:xfrm>
          <a:prstGeom prst="rect">
            <a:avLst/>
          </a:prstGeom>
          <a:noFill/>
          <a:ln>
            <a:noFill/>
          </a:ln>
        </p:spPr>
      </p:pic>
      <p:pic>
        <p:nvPicPr>
          <p:cNvPr id="381" name="Google Shape;381;p36"/>
          <p:cNvPicPr preferRelativeResize="0"/>
          <p:nvPr/>
        </p:nvPicPr>
        <p:blipFill>
          <a:blip r:embed="rId6">
            <a:alphaModFix/>
          </a:blip>
          <a:stretch>
            <a:fillRect/>
          </a:stretch>
        </p:blipFill>
        <p:spPr>
          <a:xfrm>
            <a:off x="212150" y="750703"/>
            <a:ext cx="8839200" cy="572700"/>
          </a:xfrm>
          <a:prstGeom prst="rect">
            <a:avLst/>
          </a:prstGeom>
          <a:noFill/>
          <a:ln>
            <a:noFill/>
          </a:ln>
        </p:spPr>
      </p:pic>
      <p:pic>
        <p:nvPicPr>
          <p:cNvPr id="382" name="Google Shape;382;p36"/>
          <p:cNvPicPr preferRelativeResize="0"/>
          <p:nvPr/>
        </p:nvPicPr>
        <p:blipFill>
          <a:blip r:embed="rId7">
            <a:alphaModFix/>
          </a:blip>
          <a:stretch>
            <a:fillRect/>
          </a:stretch>
        </p:blipFill>
        <p:spPr>
          <a:xfrm>
            <a:off x="212150" y="2452050"/>
            <a:ext cx="8839200" cy="69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a:spLocks noGrp="1"/>
          </p:cNvSpPr>
          <p:nvPr>
            <p:ph type="title"/>
          </p:nvPr>
        </p:nvSpPr>
        <p:spPr>
          <a:xfrm>
            <a:off x="242050" y="236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Times New Roman"/>
                <a:ea typeface="Times New Roman"/>
                <a:cs typeface="Times New Roman"/>
                <a:sym typeface="Times New Roman"/>
              </a:rPr>
              <a:t>RESULTS FROM COSINE SIMILARITY AND KEYWORDS</a:t>
            </a:r>
            <a:endParaRPr sz="2400">
              <a:latin typeface="Times New Roman"/>
              <a:ea typeface="Times New Roman"/>
              <a:cs typeface="Times New Roman"/>
              <a:sym typeface="Times New Roman"/>
            </a:endParaRPr>
          </a:p>
        </p:txBody>
      </p:sp>
      <p:sp>
        <p:nvSpPr>
          <p:cNvPr id="388" name="Google Shape;388;p37"/>
          <p:cNvSpPr txBox="1"/>
          <p:nvPr/>
        </p:nvSpPr>
        <p:spPr>
          <a:xfrm>
            <a:off x="242050" y="982875"/>
            <a:ext cx="6687600" cy="78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700">
                <a:latin typeface="Times New Roman"/>
                <a:ea typeface="Times New Roman"/>
                <a:cs typeface="Times New Roman"/>
                <a:sym typeface="Times New Roman"/>
              </a:rPr>
              <a:t>QUERY: Couple Genomic Diagnostic Testing Large Scale</a:t>
            </a:r>
            <a:endParaRPr sz="1300">
              <a:latin typeface="Times New Roman"/>
              <a:ea typeface="Times New Roman"/>
              <a:cs typeface="Times New Roman"/>
              <a:sym typeface="Times New Roman"/>
            </a:endParaRPr>
          </a:p>
        </p:txBody>
      </p:sp>
      <p:pic>
        <p:nvPicPr>
          <p:cNvPr id="389" name="Google Shape;389;p37"/>
          <p:cNvPicPr preferRelativeResize="0"/>
          <p:nvPr/>
        </p:nvPicPr>
        <p:blipFill>
          <a:blip r:embed="rId3">
            <a:alphaModFix/>
          </a:blip>
          <a:stretch>
            <a:fillRect/>
          </a:stretch>
        </p:blipFill>
        <p:spPr>
          <a:xfrm>
            <a:off x="357188" y="1636925"/>
            <a:ext cx="8429625" cy="236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8"/>
          <p:cNvSpPr txBox="1">
            <a:spLocks noGrp="1"/>
          </p:cNvSpPr>
          <p:nvPr>
            <p:ph type="title"/>
          </p:nvPr>
        </p:nvSpPr>
        <p:spPr>
          <a:xfrm>
            <a:off x="242050" y="236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Times New Roman"/>
                <a:ea typeface="Times New Roman"/>
                <a:cs typeface="Times New Roman"/>
                <a:sym typeface="Times New Roman"/>
              </a:rPr>
              <a:t>RESULTS FROM COSINE SIMILARITY AND KEYWORDS</a:t>
            </a:r>
            <a:endParaRPr sz="2400">
              <a:latin typeface="Times New Roman"/>
              <a:ea typeface="Times New Roman"/>
              <a:cs typeface="Times New Roman"/>
              <a:sym typeface="Times New Roman"/>
            </a:endParaRPr>
          </a:p>
        </p:txBody>
      </p:sp>
      <p:sp>
        <p:nvSpPr>
          <p:cNvPr id="395" name="Google Shape;395;p38"/>
          <p:cNvSpPr txBox="1"/>
          <p:nvPr/>
        </p:nvSpPr>
        <p:spPr>
          <a:xfrm>
            <a:off x="242050" y="982875"/>
            <a:ext cx="8544900" cy="78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700">
                <a:latin typeface="Times New Roman"/>
                <a:ea typeface="Times New Roman"/>
                <a:cs typeface="Times New Roman"/>
                <a:sym typeface="Times New Roman"/>
              </a:rPr>
              <a:t>QUERY: Efforts to Increase Capacity on existing Diagnostic Platforms and tap into existing surveillance platforms</a:t>
            </a:r>
            <a:endParaRPr sz="1300">
              <a:latin typeface="Times New Roman"/>
              <a:ea typeface="Times New Roman"/>
              <a:cs typeface="Times New Roman"/>
              <a:sym typeface="Times New Roman"/>
            </a:endParaRPr>
          </a:p>
        </p:txBody>
      </p:sp>
      <p:pic>
        <p:nvPicPr>
          <p:cNvPr id="396" name="Google Shape;396;p38"/>
          <p:cNvPicPr preferRelativeResize="0"/>
          <p:nvPr/>
        </p:nvPicPr>
        <p:blipFill>
          <a:blip r:embed="rId3">
            <a:alphaModFix/>
          </a:blip>
          <a:stretch>
            <a:fillRect/>
          </a:stretch>
        </p:blipFill>
        <p:spPr>
          <a:xfrm>
            <a:off x="291725" y="1763175"/>
            <a:ext cx="8267700" cy="2322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47895-D295-42BB-84FF-F6BC0141440B}"/>
              </a:ext>
            </a:extLst>
          </p:cNvPr>
          <p:cNvSpPr>
            <a:spLocks noGrp="1"/>
          </p:cNvSpPr>
          <p:nvPr>
            <p:ph type="title"/>
          </p:nvPr>
        </p:nvSpPr>
        <p:spPr>
          <a:xfrm>
            <a:off x="51350" y="76725"/>
            <a:ext cx="8520600" cy="572700"/>
          </a:xfrm>
        </p:spPr>
        <p:txBody>
          <a:bodyPr/>
          <a:lstStyle/>
          <a:p>
            <a:pPr algn="ctr"/>
            <a:r>
              <a:rPr lang="en-IN" sz="2000" dirty="0">
                <a:latin typeface="Times New Roman" pitchFamily="18" charset="0"/>
                <a:cs typeface="Times New Roman" pitchFamily="18" charset="0"/>
              </a:rPr>
              <a:t>TASK 2: Create summary tables that address diagnostics for COVID-19</a:t>
            </a:r>
            <a:br>
              <a:rPr lang="en-IN" sz="2000" dirty="0">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sp>
        <p:nvSpPr>
          <p:cNvPr id="3" name="Text Placeholder 2">
            <a:extLst>
              <a:ext uri="{FF2B5EF4-FFF2-40B4-BE49-F238E27FC236}">
                <a16:creationId xmlns:a16="http://schemas.microsoft.com/office/drawing/2014/main" xmlns="" id="{CEFB5360-E675-4B5F-A4C7-2800DC7E70C4}"/>
              </a:ext>
            </a:extLst>
          </p:cNvPr>
          <p:cNvSpPr>
            <a:spLocks noGrp="1"/>
          </p:cNvSpPr>
          <p:nvPr>
            <p:ph type="body" idx="1"/>
          </p:nvPr>
        </p:nvSpPr>
        <p:spPr>
          <a:xfrm>
            <a:off x="108500" y="649425"/>
            <a:ext cx="8984150" cy="4417350"/>
          </a:xfrm>
        </p:spPr>
        <p:txBody>
          <a:bodyPr/>
          <a:lstStyle/>
          <a:p>
            <a:r>
              <a:rPr lang="en-IN" sz="1400" dirty="0">
                <a:solidFill>
                  <a:schemeClr val="tx1"/>
                </a:solidFill>
                <a:latin typeface="Times New Roman" pitchFamily="18" charset="0"/>
                <a:cs typeface="Times New Roman" pitchFamily="18" charset="0"/>
              </a:rPr>
              <a:t>'What do we know about diagnostics and coronavirus?’,</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'New advances in diagnosing SARS-COV-2’,</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'Development of a point-of-care test and rapid bed-side tests’,</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'Diagnosing SARS-COV-2 with Nucleic-acid based tech’,</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'Diagnosing SARS-COV-2 with antibodies’,</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'How does viral load relate to disease presentations and likelihood of a positive diagnostic test?'         </a:t>
            </a:r>
          </a:p>
        </p:txBody>
      </p:sp>
    </p:spTree>
    <p:extLst>
      <p:ext uri="{BB962C8B-B14F-4D97-AF65-F5344CB8AC3E}">
        <p14:creationId xmlns:p14="http://schemas.microsoft.com/office/powerpoint/2010/main" xmlns="" val="2170049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62375" y="113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   TASKS SELECTED FROM THE RESEARCH CHALLENGE</a:t>
            </a:r>
            <a:endParaRPr sz="2200">
              <a:latin typeface="Times New Roman"/>
              <a:ea typeface="Times New Roman"/>
              <a:cs typeface="Times New Roman"/>
              <a:sym typeface="Times New Roman"/>
            </a:endParaRPr>
          </a:p>
        </p:txBody>
      </p:sp>
      <p:sp>
        <p:nvSpPr>
          <p:cNvPr id="75" name="Google Shape;75;p15"/>
          <p:cNvSpPr txBox="1">
            <a:spLocks noGrp="1"/>
          </p:cNvSpPr>
          <p:nvPr>
            <p:ph type="body" idx="1"/>
          </p:nvPr>
        </p:nvSpPr>
        <p:spPr>
          <a:xfrm>
            <a:off x="255525" y="685875"/>
            <a:ext cx="8334300" cy="24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Times New Roman"/>
                <a:ea typeface="Times New Roman"/>
                <a:cs typeface="Times New Roman"/>
                <a:sym typeface="Times New Roman"/>
              </a:rPr>
              <a:t>TASK 1: </a:t>
            </a:r>
            <a:r>
              <a:rPr lang="en" b="1">
                <a:solidFill>
                  <a:srgbClr val="000000"/>
                </a:solidFill>
                <a:highlight>
                  <a:srgbClr val="FFFFFF"/>
                </a:highlight>
                <a:latin typeface="Times New Roman"/>
                <a:ea typeface="Times New Roman"/>
                <a:cs typeface="Times New Roman"/>
                <a:sym typeface="Times New Roman"/>
              </a:rPr>
              <a:t>What do we know about diagnostics and surveillance?</a:t>
            </a:r>
            <a:endParaRPr b="1">
              <a:solidFill>
                <a:srgbClr val="000000"/>
              </a:solidFill>
              <a:highlight>
                <a:srgbClr val="FFFFFF"/>
              </a:highlight>
              <a:latin typeface="Times New Roman"/>
              <a:ea typeface="Times New Roman"/>
              <a:cs typeface="Times New Roman"/>
              <a:sym typeface="Times New Roman"/>
            </a:endParaRPr>
          </a:p>
          <a:p>
            <a:pPr marL="457200" lvl="0" indent="-330200" algn="l" rtl="0">
              <a:spcBef>
                <a:spcPts val="160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Development of a point-of-care test (like a rapid influenza test) and rapid bedside tests, recognizing the tradeoffs between speed, accessibility, and accuracy.</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Technology roadmap for diagnostics.</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Enhance capabilities for rapid sequencing and bioinformatics to target regions of the genome that will allow specificity for a particular variant.</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Coupling genomics and diagnostic testing on a large scale.</a:t>
            </a:r>
            <a:endParaRPr sz="1600">
              <a:solidFill>
                <a:schemeClr val="dk1"/>
              </a:solidFill>
              <a:highlight>
                <a:srgbClr val="FFFFFF"/>
              </a:highlight>
              <a:latin typeface="Times New Roman"/>
              <a:ea typeface="Times New Roman"/>
              <a:cs typeface="Times New Roman"/>
              <a:sym typeface="Times New Roman"/>
            </a:endParaRPr>
          </a:p>
          <a:p>
            <a:pPr marL="457200" lvl="0" indent="0" algn="l" rtl="0">
              <a:spcBef>
                <a:spcPts val="2700"/>
              </a:spcBef>
              <a:spcAft>
                <a:spcPts val="1600"/>
              </a:spcAft>
              <a:buNone/>
            </a:pPr>
            <a:endParaRPr b="1">
              <a:solidFill>
                <a:srgbClr val="000000"/>
              </a:solidFill>
              <a:highlight>
                <a:srgbClr val="FFFFFF"/>
              </a:highlight>
              <a:latin typeface="Times New Roman"/>
              <a:ea typeface="Times New Roman"/>
              <a:cs typeface="Times New Roman"/>
              <a:sym typeface="Times New Roman"/>
            </a:endParaRPr>
          </a:p>
        </p:txBody>
      </p:sp>
      <p:sp>
        <p:nvSpPr>
          <p:cNvPr id="76" name="Google Shape;76;p15"/>
          <p:cNvSpPr txBox="1"/>
          <p:nvPr/>
        </p:nvSpPr>
        <p:spPr>
          <a:xfrm>
            <a:off x="375675" y="3120075"/>
            <a:ext cx="8683800" cy="189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TASK 2: </a:t>
            </a:r>
            <a:r>
              <a:rPr lang="en" sz="1800" b="1">
                <a:highlight>
                  <a:srgbClr val="FFFFFF"/>
                </a:highlight>
                <a:latin typeface="Times New Roman"/>
                <a:ea typeface="Times New Roman"/>
                <a:cs typeface="Times New Roman"/>
                <a:sym typeface="Times New Roman"/>
              </a:rPr>
              <a:t>Create summary tables that address diagnostics for COVID-19</a:t>
            </a:r>
            <a:endParaRPr sz="1800" b="1">
              <a:highlight>
                <a:srgbClr val="FFFFFF"/>
              </a:highlight>
              <a:latin typeface="Times New Roman"/>
              <a:ea typeface="Times New Roman"/>
              <a:cs typeface="Times New Roman"/>
              <a:sym typeface="Times New Roman"/>
            </a:endParaRPr>
          </a:p>
          <a:p>
            <a:pPr marL="457200" lvl="0" indent="-330200" algn="l" rtl="0">
              <a:lnSpc>
                <a:spcPct val="115000"/>
              </a:lnSpc>
              <a:spcBef>
                <a:spcPts val="160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Development of a point-of-care test and rapid bedside tests</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Diagnosing SARS-COV-2 with Nucleic-acid based tech</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Diagnosing SARS-COV-2 with antibodies</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AutoNum type="arabicParenR"/>
            </a:pPr>
            <a:r>
              <a:rPr lang="en" sz="1600">
                <a:solidFill>
                  <a:schemeClr val="dk1"/>
                </a:solidFill>
                <a:highlight>
                  <a:srgbClr val="FFFFFF"/>
                </a:highlight>
                <a:latin typeface="Times New Roman"/>
                <a:ea typeface="Times New Roman"/>
                <a:cs typeface="Times New Roman"/>
                <a:sym typeface="Times New Roman"/>
              </a:rPr>
              <a:t>How does viral load relate to disease presentations and likelihood of a positive diagnostic test?</a:t>
            </a:r>
            <a:endParaRPr sz="160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2700"/>
              </a:spcBef>
              <a:spcAft>
                <a:spcPts val="1600"/>
              </a:spcAft>
              <a:buNone/>
            </a:pPr>
            <a:endParaRPr sz="1800">
              <a:highlight>
                <a:srgbClr val="FFFFFF"/>
              </a:highlight>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0B92506-C523-4E2C-B9A0-844A7FAE2EB6}"/>
              </a:ext>
            </a:extLst>
          </p:cNvPr>
          <p:cNvSpPr>
            <a:spLocks noGrp="1"/>
          </p:cNvSpPr>
          <p:nvPr>
            <p:ph type="title"/>
          </p:nvPr>
        </p:nvSpPr>
        <p:spPr>
          <a:xfrm>
            <a:off x="2678373" y="0"/>
            <a:ext cx="3810000" cy="573088"/>
          </a:xfrm>
        </p:spPr>
        <p:txBody>
          <a:bodyPr/>
          <a:lstStyle/>
          <a:p>
            <a:pPr algn="ctr"/>
            <a:r>
              <a:rPr lang="en-US" sz="2000" dirty="0">
                <a:latin typeface="Times New Roman" pitchFamily="18" charset="0"/>
                <a:cs typeface="Times New Roman" pitchFamily="18" charset="0"/>
              </a:rPr>
              <a:t>Task Specific Preprocessing</a:t>
            </a:r>
            <a:endParaRPr lang="en-IN" sz="20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68359ECB-1DB9-47DA-A7B5-D789BF29FD46}"/>
              </a:ext>
            </a:extLst>
          </p:cNvPr>
          <p:cNvPicPr>
            <a:picLocks noChangeAspect="1"/>
          </p:cNvPicPr>
          <p:nvPr/>
        </p:nvPicPr>
        <p:blipFill rotWithShape="1">
          <a:blip r:embed="rId3"/>
          <a:srcRect l="5555" t="20108" r="42014" b="15571"/>
          <a:stretch/>
        </p:blipFill>
        <p:spPr>
          <a:xfrm>
            <a:off x="146050" y="439738"/>
            <a:ext cx="4794250" cy="3308350"/>
          </a:xfrm>
          <a:prstGeom prst="rect">
            <a:avLst/>
          </a:prstGeom>
        </p:spPr>
      </p:pic>
      <p:sp>
        <p:nvSpPr>
          <p:cNvPr id="6" name="TextBox 5">
            <a:extLst>
              <a:ext uri="{FF2B5EF4-FFF2-40B4-BE49-F238E27FC236}">
                <a16:creationId xmlns:a16="http://schemas.microsoft.com/office/drawing/2014/main" xmlns="" id="{CAA7720D-066C-4308-A735-E55F90227EB6}"/>
              </a:ext>
            </a:extLst>
          </p:cNvPr>
          <p:cNvSpPr txBox="1"/>
          <p:nvPr/>
        </p:nvSpPr>
        <p:spPr>
          <a:xfrm>
            <a:off x="325840" y="3809052"/>
            <a:ext cx="5048250" cy="307777"/>
          </a:xfrm>
          <a:prstGeom prst="rect">
            <a:avLst/>
          </a:prstGeom>
          <a:noFill/>
        </p:spPr>
        <p:txBody>
          <a:bodyPr wrap="square" rtlCol="0">
            <a:spAutoFit/>
          </a:bodyPr>
          <a:lstStyle/>
          <a:p>
            <a:pPr algn="ctr"/>
            <a:r>
              <a:rPr lang="en-US" dirty="0">
                <a:latin typeface="Times New Roman" pitchFamily="18" charset="0"/>
                <a:cs typeface="Times New Roman" pitchFamily="18" charset="0"/>
              </a:rPr>
              <a:t>Kept only documents related to COVID-19</a:t>
            </a:r>
            <a:endParaRPr lang="en-IN"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xmlns="" id="{F99C1A9C-BE83-432C-8948-EB30505FAD06}"/>
              </a:ext>
            </a:extLst>
          </p:cNvPr>
          <p:cNvPicPr>
            <a:picLocks noChangeAspect="1"/>
          </p:cNvPicPr>
          <p:nvPr/>
        </p:nvPicPr>
        <p:blipFill rotWithShape="1">
          <a:blip r:embed="rId4"/>
          <a:srcRect t="24444" r="62153" b="5555"/>
          <a:stretch/>
        </p:blipFill>
        <p:spPr>
          <a:xfrm>
            <a:off x="5537200" y="465038"/>
            <a:ext cx="3460750" cy="3283050"/>
          </a:xfrm>
          <a:prstGeom prst="rect">
            <a:avLst/>
          </a:prstGeom>
        </p:spPr>
      </p:pic>
      <p:sp>
        <p:nvSpPr>
          <p:cNvPr id="8" name="TextBox 7">
            <a:extLst>
              <a:ext uri="{FF2B5EF4-FFF2-40B4-BE49-F238E27FC236}">
                <a16:creationId xmlns:a16="http://schemas.microsoft.com/office/drawing/2014/main" xmlns="" id="{00211AC7-D0FB-4DDB-8042-FDAC27DF660B}"/>
              </a:ext>
            </a:extLst>
          </p:cNvPr>
          <p:cNvSpPr txBox="1"/>
          <p:nvPr/>
        </p:nvSpPr>
        <p:spPr>
          <a:xfrm>
            <a:off x="5435600" y="3822700"/>
            <a:ext cx="3562350" cy="307777"/>
          </a:xfrm>
          <a:prstGeom prst="rect">
            <a:avLst/>
          </a:prstGeom>
          <a:noFill/>
        </p:spPr>
        <p:txBody>
          <a:bodyPr wrap="square" rtlCol="0">
            <a:spAutoFit/>
          </a:bodyPr>
          <a:lstStyle/>
          <a:p>
            <a:pPr algn="ctr"/>
            <a:r>
              <a:rPr lang="en-US" dirty="0">
                <a:latin typeface="Times New Roman" pitchFamily="18" charset="0"/>
                <a:cs typeface="Times New Roman" pitchFamily="18" charset="0"/>
              </a:rPr>
              <a:t>Kept documents which are only in </a:t>
            </a:r>
            <a:r>
              <a:rPr lang="en-US" dirty="0" smtClean="0">
                <a:latin typeface="Times New Roman" pitchFamily="18" charset="0"/>
                <a:cs typeface="Times New Roman" pitchFamily="18" charset="0"/>
              </a:rPr>
              <a:t>English</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2963869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85014A-E3E2-421C-8475-ECDB734304A5}"/>
              </a:ext>
            </a:extLst>
          </p:cNvPr>
          <p:cNvSpPr>
            <a:spLocks noGrp="1"/>
          </p:cNvSpPr>
          <p:nvPr>
            <p:ph type="title"/>
          </p:nvPr>
        </p:nvSpPr>
        <p:spPr>
          <a:xfrm>
            <a:off x="64050" y="57675"/>
            <a:ext cx="8520600" cy="572700"/>
          </a:xfrm>
        </p:spPr>
        <p:txBody>
          <a:bodyPr/>
          <a:lstStyle/>
          <a:p>
            <a:pPr algn="ctr"/>
            <a:r>
              <a:rPr lang="en-US" sz="2400" dirty="0">
                <a:latin typeface="Times New Roman" pitchFamily="18" charset="0"/>
                <a:cs typeface="Times New Roman" pitchFamily="18" charset="0"/>
              </a:rPr>
              <a:t>Step 1: Ranking of documents using BM25 Okapi Algorithm</a:t>
            </a:r>
            <a:endParaRPr lang="en-IN" sz="2400"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63D47220-94F1-4401-8222-DCAE72917981}"/>
              </a:ext>
            </a:extLst>
          </p:cNvPr>
          <p:cNvSpPr txBox="1"/>
          <p:nvPr/>
        </p:nvSpPr>
        <p:spPr>
          <a:xfrm>
            <a:off x="196850" y="630375"/>
            <a:ext cx="8883100" cy="224676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itchFamily="18" charset="0"/>
                <a:cs typeface="Times New Roman" pitchFamily="18" charset="0"/>
              </a:rPr>
              <a:t>In information retrieval, Okapi BM25 (BM is an abbreviation of best matching) is a ranking function used by search engines to estimate the relevance of documents to a given search query. It is based on the probabilistic retrieval framework developed in the 1970s and 1980s by Stephen E. Robertson, Karen </a:t>
            </a:r>
            <a:r>
              <a:rPr lang="en-IN" dirty="0" err="1">
                <a:latin typeface="Times New Roman" pitchFamily="18" charset="0"/>
                <a:cs typeface="Times New Roman" pitchFamily="18" charset="0"/>
              </a:rPr>
              <a:t>Spärck</a:t>
            </a:r>
            <a:r>
              <a:rPr lang="en-IN" dirty="0">
                <a:latin typeface="Times New Roman" pitchFamily="18" charset="0"/>
                <a:cs typeface="Times New Roman" pitchFamily="18" charset="0"/>
              </a:rPr>
              <a:t> Jones, and others.</a:t>
            </a:r>
          </a:p>
          <a:p>
            <a:pPr marL="285750" indent="-285750">
              <a:buFont typeface="Arial" panose="020B0604020202020204" pitchFamily="34" charset="0"/>
              <a:buChar char="•"/>
            </a:pPr>
            <a:endParaRPr lang="en-IN" dirty="0">
              <a:latin typeface="Times New Roman" pitchFamily="18" charset="0"/>
              <a:cs typeface="Times New Roman" pitchFamily="18" charset="0"/>
            </a:endParaRPr>
          </a:p>
          <a:p>
            <a:pPr marL="285750" indent="-285750">
              <a:buFont typeface="Arial" panose="020B0604020202020204" pitchFamily="34" charset="0"/>
              <a:buChar char="•"/>
            </a:pPr>
            <a:r>
              <a:rPr lang="en-IN" dirty="0">
                <a:latin typeface="Times New Roman" pitchFamily="18" charset="0"/>
                <a:cs typeface="Times New Roman" pitchFamily="18" charset="0"/>
              </a:rPr>
              <a:t>The problem that BM25 (Best Match 25) tries to solve is similar to that of TFIDF (Term Frequency, Inverse Document Frequency), that is representing our text in a vector space (it can be applied to field outside of text, but text is where it has the biggest presence) so we can search/find similar documents for a given document or query.</a:t>
            </a:r>
          </a:p>
          <a:p>
            <a:pPr marL="285750" indent="-285750">
              <a:buFont typeface="Arial" panose="020B0604020202020204" pitchFamily="34" charset="0"/>
              <a:buChar char="•"/>
            </a:pPr>
            <a:endParaRPr lang="en-IN" dirty="0">
              <a:latin typeface="Times New Roman" pitchFamily="18" charset="0"/>
              <a:cs typeface="Times New Roman" pitchFamily="18" charset="0"/>
            </a:endParaRPr>
          </a:p>
          <a:p>
            <a:pPr marL="285750" indent="-285750">
              <a:buFont typeface="Arial" panose="020B0604020202020204" pitchFamily="34" charset="0"/>
              <a:buChar char="•"/>
            </a:pPr>
            <a:r>
              <a:rPr lang="en-IN" dirty="0">
                <a:latin typeface="Times New Roman" pitchFamily="18" charset="0"/>
                <a:cs typeface="Times New Roman" pitchFamily="18" charset="0"/>
              </a:rPr>
              <a:t>BM25 improves upon TFIDF by casting relevance as a probability problem. A relevance score, according to probabilistic information retrieval, ought to reflect the probability a user will consider the result relevant. </a:t>
            </a:r>
          </a:p>
        </p:txBody>
      </p:sp>
    </p:spTree>
    <p:extLst>
      <p:ext uri="{BB962C8B-B14F-4D97-AF65-F5344CB8AC3E}">
        <p14:creationId xmlns:p14="http://schemas.microsoft.com/office/powerpoint/2010/main" xmlns="" val="149065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9"/>
          <p:cNvSpPr txBox="1">
            <a:spLocks noGrp="1"/>
          </p:cNvSpPr>
          <p:nvPr>
            <p:ph type="title"/>
          </p:nvPr>
        </p:nvSpPr>
        <p:spPr>
          <a:xfrm>
            <a:off x="3546600" y="24725"/>
            <a:ext cx="189885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100" dirty="0">
                <a:latin typeface="Times New Roman" pitchFamily="18" charset="0"/>
                <a:ea typeface="Times New Roman"/>
                <a:cs typeface="Times New Roman" pitchFamily="18" charset="0"/>
                <a:sym typeface="Times New Roman"/>
              </a:rPr>
              <a:t>Workflow</a:t>
            </a:r>
            <a:endParaRPr sz="2100" dirty="0">
              <a:latin typeface="Times New Roman" pitchFamily="18" charset="0"/>
              <a:ea typeface="Times New Roman"/>
              <a:cs typeface="Times New Roman" pitchFamily="18" charset="0"/>
              <a:sym typeface="Times New Roman"/>
            </a:endParaRPr>
          </a:p>
        </p:txBody>
      </p:sp>
      <p:sp>
        <p:nvSpPr>
          <p:cNvPr id="291" name="Google Shape;291;p29"/>
          <p:cNvSpPr/>
          <p:nvPr/>
        </p:nvSpPr>
        <p:spPr>
          <a:xfrm>
            <a:off x="2834257" y="2357554"/>
            <a:ext cx="1990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4824757" y="2063107"/>
            <a:ext cx="1529100" cy="792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dirty="0">
                <a:latin typeface="Times New Roman"/>
                <a:ea typeface="Times New Roman"/>
                <a:cs typeface="Times New Roman"/>
                <a:sym typeface="Times New Roman"/>
              </a:rPr>
              <a:t>Word</a:t>
            </a:r>
            <a:endParaRPr sz="1300" b="1" dirty="0">
              <a:latin typeface="Times New Roman"/>
              <a:ea typeface="Times New Roman"/>
              <a:cs typeface="Times New Roman"/>
              <a:sym typeface="Times New Roman"/>
            </a:endParaRPr>
          </a:p>
          <a:p>
            <a:pPr marL="0" lvl="0" indent="0" algn="ctr" rtl="0">
              <a:spcBef>
                <a:spcPts val="0"/>
              </a:spcBef>
              <a:spcAft>
                <a:spcPts val="0"/>
              </a:spcAft>
              <a:buNone/>
            </a:pPr>
            <a:r>
              <a:rPr lang="en" sz="1500" b="1" dirty="0">
                <a:latin typeface="Times New Roman"/>
                <a:ea typeface="Times New Roman"/>
                <a:cs typeface="Times New Roman"/>
                <a:sym typeface="Times New Roman"/>
              </a:rPr>
              <a:t> Token</a:t>
            </a:r>
            <a:r>
              <a:rPr lang="en-IN" sz="1500" b="1" dirty="0">
                <a:latin typeface="Times New Roman"/>
                <a:ea typeface="Times New Roman"/>
                <a:cs typeface="Times New Roman"/>
                <a:sym typeface="Times New Roman"/>
              </a:rPr>
              <a:t>s</a:t>
            </a:r>
            <a:endParaRPr dirty="0">
              <a:latin typeface="Times New Roman"/>
              <a:ea typeface="Times New Roman"/>
              <a:cs typeface="Times New Roman"/>
              <a:sym typeface="Times New Roman"/>
            </a:endParaRPr>
          </a:p>
          <a:p>
            <a:pPr marL="0" lvl="0" indent="0" algn="l" rtl="0">
              <a:spcBef>
                <a:spcPts val="0"/>
              </a:spcBef>
              <a:spcAft>
                <a:spcPts val="0"/>
              </a:spcAft>
              <a:buNone/>
            </a:pPr>
            <a:endParaRPr sz="1000" dirty="0">
              <a:latin typeface="Times New Roman"/>
              <a:ea typeface="Times New Roman"/>
              <a:cs typeface="Times New Roman"/>
              <a:sym typeface="Times New Roman"/>
            </a:endParaRPr>
          </a:p>
        </p:txBody>
      </p:sp>
      <p:sp>
        <p:nvSpPr>
          <p:cNvPr id="294" name="Google Shape;294;p29"/>
          <p:cNvSpPr txBox="1"/>
          <p:nvPr/>
        </p:nvSpPr>
        <p:spPr>
          <a:xfrm>
            <a:off x="3116948" y="2327619"/>
            <a:ext cx="1551118" cy="30970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solidFill>
                  <a:schemeClr val="dk1"/>
                </a:solidFill>
                <a:highlight>
                  <a:srgbClr val="FFFFFF"/>
                </a:highlight>
                <a:latin typeface="Times New Roman"/>
                <a:ea typeface="Times New Roman"/>
                <a:cs typeface="Times New Roman"/>
                <a:sym typeface="Times New Roman"/>
              </a:rPr>
              <a:t>word</a:t>
            </a:r>
            <a:r>
              <a:rPr lang="en" sz="1200" dirty="0">
                <a:solidFill>
                  <a:schemeClr val="dk1"/>
                </a:solidFill>
                <a:highlight>
                  <a:srgbClr val="FFFFFF"/>
                </a:highlight>
                <a:latin typeface="Times New Roman"/>
                <a:ea typeface="Times New Roman"/>
                <a:cs typeface="Times New Roman"/>
                <a:sym typeface="Times New Roman"/>
              </a:rPr>
              <a:t> tokenization.</a:t>
            </a:r>
            <a:endParaRPr sz="1200" dirty="0">
              <a:solidFill>
                <a:schemeClr val="dk1"/>
              </a:solidFill>
              <a:highlight>
                <a:srgbClr val="FFFFFF"/>
              </a:highlight>
              <a:latin typeface="Times New Roman"/>
              <a:ea typeface="Times New Roman"/>
              <a:cs typeface="Times New Roman"/>
              <a:sym typeface="Times New Roman"/>
            </a:endParaRPr>
          </a:p>
        </p:txBody>
      </p:sp>
      <p:sp>
        <p:nvSpPr>
          <p:cNvPr id="295" name="Google Shape;295;p29"/>
          <p:cNvSpPr txBox="1"/>
          <p:nvPr/>
        </p:nvSpPr>
        <p:spPr>
          <a:xfrm>
            <a:off x="5319307" y="2969619"/>
            <a:ext cx="1180800" cy="8478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chemeClr val="dk1"/>
                </a:solidFill>
                <a:highlight>
                  <a:srgbClr val="FFFFFF"/>
                </a:highlight>
                <a:latin typeface="Times New Roman"/>
                <a:ea typeface="Times New Roman"/>
                <a:cs typeface="Times New Roman"/>
                <a:sym typeface="Times New Roman"/>
              </a:rPr>
              <a:t>BM25Okapi Algorithm</a:t>
            </a:r>
            <a:endParaRPr sz="1100" dirty="0">
              <a:solidFill>
                <a:schemeClr val="dk1"/>
              </a:solidFill>
              <a:highlight>
                <a:srgbClr val="FFFFFF"/>
              </a:highlight>
              <a:latin typeface="Times New Roman"/>
              <a:ea typeface="Times New Roman"/>
              <a:cs typeface="Times New Roman"/>
              <a:sym typeface="Times New Roman"/>
            </a:endParaRPr>
          </a:p>
        </p:txBody>
      </p:sp>
      <p:sp>
        <p:nvSpPr>
          <p:cNvPr id="298" name="Google Shape;298;p29"/>
          <p:cNvSpPr/>
          <p:nvPr/>
        </p:nvSpPr>
        <p:spPr>
          <a:xfrm>
            <a:off x="4945507" y="3772232"/>
            <a:ext cx="1287600" cy="76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latin typeface="Times New Roman"/>
              <a:ea typeface="Times New Roman"/>
              <a:cs typeface="Times New Roman"/>
              <a:sym typeface="Times New Roman"/>
            </a:endParaRPr>
          </a:p>
          <a:p>
            <a:pPr marL="0" lvl="0" indent="0" algn="ctr" rtl="0">
              <a:spcBef>
                <a:spcPts val="0"/>
              </a:spcBef>
              <a:spcAft>
                <a:spcPts val="0"/>
              </a:spcAft>
              <a:buNone/>
            </a:pPr>
            <a:r>
              <a:rPr lang="en-IN" sz="1500" b="1" dirty="0">
                <a:latin typeface="Times New Roman"/>
                <a:ea typeface="Times New Roman"/>
                <a:cs typeface="Times New Roman"/>
                <a:sym typeface="Times New Roman"/>
              </a:rPr>
              <a:t>Ranked </a:t>
            </a:r>
            <a:r>
              <a:rPr lang="en" sz="1500" b="1" dirty="0">
                <a:latin typeface="Times New Roman"/>
                <a:ea typeface="Times New Roman"/>
                <a:cs typeface="Times New Roman"/>
                <a:sym typeface="Times New Roman"/>
              </a:rPr>
              <a:t>Documents</a:t>
            </a:r>
            <a:endParaRPr dirty="0">
              <a:latin typeface="Times New Roman"/>
              <a:ea typeface="Times New Roman"/>
              <a:cs typeface="Times New Roman"/>
              <a:sym typeface="Times New Roman"/>
            </a:endParaRPr>
          </a:p>
          <a:p>
            <a:pPr marL="0" lvl="0" indent="0" algn="l" rtl="0">
              <a:spcBef>
                <a:spcPts val="0"/>
              </a:spcBef>
              <a:spcAft>
                <a:spcPts val="0"/>
              </a:spcAft>
              <a:buNone/>
            </a:pPr>
            <a:endParaRPr sz="1300" dirty="0">
              <a:latin typeface="Times New Roman"/>
              <a:ea typeface="Times New Roman"/>
              <a:cs typeface="Times New Roman"/>
              <a:sym typeface="Times New Roman"/>
            </a:endParaRPr>
          </a:p>
        </p:txBody>
      </p:sp>
      <p:sp>
        <p:nvSpPr>
          <p:cNvPr id="300" name="Google Shape;300;p29"/>
          <p:cNvSpPr/>
          <p:nvPr/>
        </p:nvSpPr>
        <p:spPr>
          <a:xfrm>
            <a:off x="2575507" y="3788132"/>
            <a:ext cx="1317000" cy="76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dirty="0">
              <a:latin typeface="Times New Roman"/>
              <a:ea typeface="Times New Roman"/>
              <a:cs typeface="Times New Roman"/>
              <a:sym typeface="Times New Roman"/>
            </a:endParaRPr>
          </a:p>
          <a:p>
            <a:pPr marL="0" lvl="0" indent="0" algn="ctr" rtl="0">
              <a:spcBef>
                <a:spcPts val="0"/>
              </a:spcBef>
              <a:spcAft>
                <a:spcPts val="0"/>
              </a:spcAft>
              <a:buNone/>
            </a:pPr>
            <a:r>
              <a:rPr lang="en" sz="1600" b="1" dirty="0">
                <a:latin typeface="Times New Roman"/>
                <a:ea typeface="Times New Roman"/>
                <a:cs typeface="Times New Roman"/>
                <a:sym typeface="Times New Roman"/>
              </a:rPr>
              <a:t>Results</a:t>
            </a:r>
            <a:endParaRPr sz="1500" dirty="0">
              <a:latin typeface="Times New Roman"/>
              <a:ea typeface="Times New Roman"/>
              <a:cs typeface="Times New Roman"/>
              <a:sym typeface="Times New Roman"/>
            </a:endParaRPr>
          </a:p>
          <a:p>
            <a:pPr marL="0" lvl="0" indent="0" algn="l" rtl="0">
              <a:spcBef>
                <a:spcPts val="0"/>
              </a:spcBef>
              <a:spcAft>
                <a:spcPts val="0"/>
              </a:spcAft>
              <a:buNone/>
            </a:pPr>
            <a:endParaRPr sz="1300" dirty="0">
              <a:latin typeface="Times New Roman"/>
              <a:ea typeface="Times New Roman"/>
              <a:cs typeface="Times New Roman"/>
              <a:sym typeface="Times New Roman"/>
            </a:endParaRPr>
          </a:p>
        </p:txBody>
      </p:sp>
      <p:sp>
        <p:nvSpPr>
          <p:cNvPr id="301" name="Google Shape;301;p29"/>
          <p:cNvSpPr txBox="1"/>
          <p:nvPr/>
        </p:nvSpPr>
        <p:spPr>
          <a:xfrm>
            <a:off x="3761557" y="4049170"/>
            <a:ext cx="13170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highlight>
                  <a:srgbClr val="FFFFFF"/>
                </a:highlight>
                <a:latin typeface="Times New Roman"/>
                <a:ea typeface="Times New Roman"/>
                <a:cs typeface="Times New Roman"/>
                <a:sym typeface="Times New Roman"/>
              </a:rPr>
              <a:t>Paper Name and Paper Link </a:t>
            </a:r>
            <a:endParaRPr sz="1100">
              <a:solidFill>
                <a:schemeClr val="dk1"/>
              </a:solidFill>
              <a:highlight>
                <a:srgbClr val="FFFFFF"/>
              </a:highlight>
              <a:latin typeface="Times New Roman"/>
              <a:ea typeface="Times New Roman"/>
              <a:cs typeface="Times New Roman"/>
              <a:sym typeface="Times New Roman"/>
            </a:endParaRPr>
          </a:p>
        </p:txBody>
      </p:sp>
      <p:sp>
        <p:nvSpPr>
          <p:cNvPr id="302" name="Google Shape;302;p29"/>
          <p:cNvSpPr/>
          <p:nvPr/>
        </p:nvSpPr>
        <p:spPr>
          <a:xfrm>
            <a:off x="1058857" y="2045695"/>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dirty="0">
              <a:latin typeface="Times New Roman"/>
              <a:ea typeface="Times New Roman"/>
              <a:cs typeface="Times New Roman"/>
              <a:sym typeface="Times New Roman"/>
            </a:endParaRPr>
          </a:p>
          <a:p>
            <a:pPr marL="0" lvl="0" indent="0" algn="ctr" rtl="0">
              <a:spcBef>
                <a:spcPts val="0"/>
              </a:spcBef>
              <a:spcAft>
                <a:spcPts val="0"/>
              </a:spcAft>
              <a:buNone/>
            </a:pPr>
            <a:endParaRPr sz="1700" b="1" dirty="0">
              <a:latin typeface="Times New Roman"/>
              <a:ea typeface="Times New Roman"/>
              <a:cs typeface="Times New Roman"/>
              <a:sym typeface="Times New Roman"/>
            </a:endParaRPr>
          </a:p>
          <a:p>
            <a:pPr marL="0" lvl="0" indent="0" algn="ctr" rtl="0">
              <a:spcBef>
                <a:spcPts val="0"/>
              </a:spcBef>
              <a:spcAft>
                <a:spcPts val="0"/>
              </a:spcAft>
              <a:buNone/>
            </a:pPr>
            <a:r>
              <a:rPr lang="en" sz="1700" b="1" dirty="0">
                <a:latin typeface="Times New Roman"/>
                <a:ea typeface="Times New Roman"/>
                <a:cs typeface="Times New Roman"/>
                <a:sym typeface="Times New Roman"/>
              </a:rPr>
              <a:t>DATAFRAME</a:t>
            </a:r>
            <a:endParaRPr sz="1700" b="1" dirty="0">
              <a:latin typeface="Times New Roman"/>
              <a:ea typeface="Times New Roman"/>
              <a:cs typeface="Times New Roman"/>
              <a:sym typeface="Times New Roman"/>
            </a:endParaRPr>
          </a:p>
          <a:p>
            <a:pPr marL="0" lvl="0" indent="0" algn="l" rtl="0">
              <a:spcBef>
                <a:spcPts val="0"/>
              </a:spcBef>
              <a:spcAft>
                <a:spcPts val="0"/>
              </a:spcAft>
              <a:buNone/>
            </a:pPr>
            <a:r>
              <a:rPr lang="en" sz="1600" dirty="0">
                <a:latin typeface="Times New Roman"/>
                <a:ea typeface="Times New Roman"/>
                <a:cs typeface="Times New Roman"/>
                <a:sym typeface="Times New Roman"/>
              </a:rPr>
              <a:t>   3000 Entries</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p:txBody>
      </p:sp>
      <p:sp>
        <p:nvSpPr>
          <p:cNvPr id="303" name="Google Shape;303;p29"/>
          <p:cNvSpPr txBox="1"/>
          <p:nvPr/>
        </p:nvSpPr>
        <p:spPr>
          <a:xfrm>
            <a:off x="2864542" y="2557593"/>
            <a:ext cx="1990500" cy="62483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07" name="Google Shape;307;p29"/>
          <p:cNvSpPr/>
          <p:nvPr/>
        </p:nvSpPr>
        <p:spPr>
          <a:xfrm>
            <a:off x="3892507" y="4049182"/>
            <a:ext cx="1055100" cy="49800"/>
          </a:xfrm>
          <a:prstGeom prst="lef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txBox="1"/>
          <p:nvPr/>
        </p:nvSpPr>
        <p:spPr>
          <a:xfrm>
            <a:off x="185400" y="533475"/>
            <a:ext cx="8520900" cy="1032125"/>
          </a:xfrm>
          <a:prstGeom prst="rect">
            <a:avLst/>
          </a:prstGeom>
          <a:noFill/>
          <a:ln>
            <a:noFill/>
          </a:ln>
        </p:spPr>
        <p:txBody>
          <a:bodyPr spcFirstLastPara="1" wrap="square" lIns="91425" tIns="91425" rIns="91425" bIns="91425" anchor="t" anchorCtr="0">
            <a:noAutofit/>
          </a:bodyPr>
          <a:lstStyle/>
          <a:p>
            <a:pPr marL="0" lvl="0" indent="0" algn="l" rtl="0">
              <a:lnSpc>
                <a:spcPct val="145606"/>
              </a:lnSpc>
              <a:spcBef>
                <a:spcPts val="0"/>
              </a:spcBef>
              <a:spcAft>
                <a:spcPts val="0"/>
              </a:spcAft>
              <a:buNone/>
            </a:pPr>
            <a:r>
              <a:rPr lang="en" dirty="0">
                <a:solidFill>
                  <a:schemeClr val="dk1"/>
                </a:solidFill>
                <a:latin typeface="Times New Roman" pitchFamily="18" charset="0"/>
                <a:ea typeface="Times New Roman"/>
                <a:cs typeface="Times New Roman" pitchFamily="18" charset="0"/>
                <a:sym typeface="Times New Roman"/>
              </a:rPr>
              <a:t>In this method,we will </a:t>
            </a:r>
            <a:r>
              <a:rPr lang="en-IN" dirty="0">
                <a:solidFill>
                  <a:schemeClr val="dk1"/>
                </a:solidFill>
                <a:latin typeface="Times New Roman" pitchFamily="18" charset="0"/>
                <a:ea typeface="Times New Roman"/>
                <a:cs typeface="Times New Roman" pitchFamily="18" charset="0"/>
                <a:sym typeface="Times New Roman"/>
              </a:rPr>
              <a:t>first tokenize the entire body text for each of the documents. Also, each of the queries must be tokenized into words. The tokenized query as well as the text will be the input to our BM25Okapi algorithm</a:t>
            </a:r>
            <a:endParaRPr dirty="0">
              <a:solidFill>
                <a:schemeClr val="dk1"/>
              </a:solidFill>
              <a:latin typeface="Times New Roman" pitchFamily="18" charset="0"/>
              <a:ea typeface="Times New Roman"/>
              <a:cs typeface="Times New Roman" pitchFamily="18" charset="0"/>
              <a:sym typeface="Times New Roman"/>
            </a:endParaRPr>
          </a:p>
        </p:txBody>
      </p:sp>
      <p:sp>
        <p:nvSpPr>
          <p:cNvPr id="21" name="Google Shape;306;p29">
            <a:extLst>
              <a:ext uri="{FF2B5EF4-FFF2-40B4-BE49-F238E27FC236}">
                <a16:creationId xmlns:a16="http://schemas.microsoft.com/office/drawing/2014/main" xmlns="" id="{F96CF328-A6B1-433F-940B-2800D6AB9C66}"/>
              </a:ext>
            </a:extLst>
          </p:cNvPr>
          <p:cNvSpPr/>
          <p:nvPr/>
        </p:nvSpPr>
        <p:spPr>
          <a:xfrm rot="5400000">
            <a:off x="4986053" y="3290810"/>
            <a:ext cx="917126" cy="45719"/>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156679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C8986019-B31A-42AC-A442-728CBEF8C176}"/>
              </a:ext>
            </a:extLst>
          </p:cNvPr>
          <p:cNvSpPr>
            <a:spLocks noGrp="1"/>
          </p:cNvSpPr>
          <p:nvPr>
            <p:ph type="title"/>
          </p:nvPr>
        </p:nvSpPr>
        <p:spPr>
          <a:xfrm>
            <a:off x="2991125" y="0"/>
            <a:ext cx="2774400" cy="572700"/>
          </a:xfrm>
        </p:spPr>
        <p:txBody>
          <a:bodyPr/>
          <a:lstStyle/>
          <a:p>
            <a:r>
              <a:rPr lang="en-US" sz="2000" dirty="0">
                <a:latin typeface="Times New Roman" pitchFamily="18" charset="0"/>
                <a:cs typeface="Times New Roman" pitchFamily="18" charset="0"/>
              </a:rPr>
              <a:t>BM25 Algorithm</a:t>
            </a:r>
            <a:endParaRPr lang="en-IN" sz="2000" dirty="0">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xmlns="" id="{1BD5B562-293B-44C4-AEFF-BD977A324B19}"/>
              </a:ext>
            </a:extLst>
          </p:cNvPr>
          <p:cNvSpPr txBox="1"/>
          <p:nvPr/>
        </p:nvSpPr>
        <p:spPr>
          <a:xfrm>
            <a:off x="336550" y="527050"/>
            <a:ext cx="8807450" cy="738664"/>
          </a:xfrm>
          <a:prstGeom prst="rect">
            <a:avLst/>
          </a:prstGeom>
          <a:noFill/>
        </p:spPr>
        <p:txBody>
          <a:bodyPr wrap="square" rtlCol="0">
            <a:spAutoFit/>
          </a:bodyPr>
          <a:lstStyle/>
          <a:p>
            <a:r>
              <a:rPr lang="en-IN" dirty="0">
                <a:latin typeface="Times New Roman" pitchFamily="18" charset="0"/>
                <a:cs typeface="Times New Roman" pitchFamily="18" charset="0"/>
              </a:rPr>
              <a:t>BM25 (Best Match 25) function scores each document in a corpus according to the document's relevance to a particular text query. For a query  Q , with terms  q1,…,</a:t>
            </a:r>
            <a:r>
              <a:rPr lang="en-IN" dirty="0" err="1">
                <a:latin typeface="Times New Roman" pitchFamily="18" charset="0"/>
                <a:cs typeface="Times New Roman" pitchFamily="18" charset="0"/>
              </a:rPr>
              <a:t>qn</a:t>
            </a:r>
            <a:r>
              <a:rPr lang="en-IN" dirty="0">
                <a:latin typeface="Times New Roman" pitchFamily="18" charset="0"/>
                <a:cs typeface="Times New Roman" pitchFamily="18" charset="0"/>
              </a:rPr>
              <a:t> , the BM25 score for document  D  is:</a:t>
            </a:r>
          </a:p>
          <a:p>
            <a:endParaRPr lang="en-IN" dirty="0">
              <a:latin typeface="Times New Roman" pitchFamily="18" charset="0"/>
              <a:cs typeface="Times New Roman" pitchFamily="18" charset="0"/>
            </a:endParaRPr>
          </a:p>
        </p:txBody>
      </p:sp>
      <p:pic>
        <p:nvPicPr>
          <p:cNvPr id="12" name="Picture 11">
            <a:extLst>
              <a:ext uri="{FF2B5EF4-FFF2-40B4-BE49-F238E27FC236}">
                <a16:creationId xmlns:a16="http://schemas.microsoft.com/office/drawing/2014/main" xmlns="" id="{1BD81150-6950-4EE1-A48F-5DECBB226A1D}"/>
              </a:ext>
            </a:extLst>
          </p:cNvPr>
          <p:cNvPicPr>
            <a:picLocks noChangeAspect="1"/>
          </p:cNvPicPr>
          <p:nvPr/>
        </p:nvPicPr>
        <p:blipFill rotWithShape="1">
          <a:blip r:embed="rId2"/>
          <a:srcRect l="14028" t="21381" r="16528" b="45926"/>
          <a:stretch/>
        </p:blipFill>
        <p:spPr>
          <a:xfrm>
            <a:off x="539750" y="1445657"/>
            <a:ext cx="8504880" cy="2252186"/>
          </a:xfrm>
          <a:prstGeom prst="rect">
            <a:avLst/>
          </a:prstGeom>
        </p:spPr>
      </p:pic>
    </p:spTree>
    <p:extLst>
      <p:ext uri="{BB962C8B-B14F-4D97-AF65-F5344CB8AC3E}">
        <p14:creationId xmlns:p14="http://schemas.microsoft.com/office/powerpoint/2010/main" xmlns="" val="378311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748AD1-67E3-4188-B48F-E64B79222712}"/>
              </a:ext>
            </a:extLst>
          </p:cNvPr>
          <p:cNvSpPr>
            <a:spLocks noGrp="1"/>
          </p:cNvSpPr>
          <p:nvPr>
            <p:ph type="title"/>
          </p:nvPr>
        </p:nvSpPr>
        <p:spPr>
          <a:xfrm>
            <a:off x="2679795" y="0"/>
            <a:ext cx="4178300" cy="572700"/>
          </a:xfrm>
        </p:spPr>
        <p:txBody>
          <a:bodyPr/>
          <a:lstStyle/>
          <a:p>
            <a:pPr algn="ctr"/>
            <a:r>
              <a:rPr lang="en-US" dirty="0">
                <a:latin typeface="Times New Roman" pitchFamily="18" charset="0"/>
                <a:cs typeface="Times New Roman" pitchFamily="18" charset="0"/>
              </a:rPr>
              <a:t>What-Why-How Analysis</a:t>
            </a:r>
            <a:endParaRPr lang="en-IN" dirty="0">
              <a:latin typeface="Times New Roman" pitchFamily="18" charset="0"/>
              <a:cs typeface="Times New Roman" pitchFamily="18" charset="0"/>
            </a:endParaRPr>
          </a:p>
        </p:txBody>
      </p:sp>
      <p:sp>
        <p:nvSpPr>
          <p:cNvPr id="3" name="Text Placeholder 2">
            <a:extLst>
              <a:ext uri="{FF2B5EF4-FFF2-40B4-BE49-F238E27FC236}">
                <a16:creationId xmlns:a16="http://schemas.microsoft.com/office/drawing/2014/main" xmlns="" id="{77A2938D-A98B-4E0D-B46D-5AF80350F332}"/>
              </a:ext>
            </a:extLst>
          </p:cNvPr>
          <p:cNvSpPr>
            <a:spLocks noGrp="1"/>
          </p:cNvSpPr>
          <p:nvPr>
            <p:ph type="body" idx="1"/>
          </p:nvPr>
        </p:nvSpPr>
        <p:spPr>
          <a:xfrm>
            <a:off x="76750" y="644475"/>
            <a:ext cx="9067250" cy="4497100"/>
          </a:xfrm>
        </p:spPr>
        <p:txBody>
          <a:bodyPr/>
          <a:lstStyle/>
          <a:p>
            <a:r>
              <a:rPr lang="en-IN" sz="1400" dirty="0">
                <a:solidFill>
                  <a:schemeClr val="tx1"/>
                </a:solidFill>
                <a:latin typeface="Times New Roman" pitchFamily="18" charset="0"/>
                <a:cs typeface="Times New Roman" pitchFamily="18" charset="0"/>
              </a:rPr>
              <a:t>BM25 score is a linear weighted combination of scores for each of the words that make up the query. The total score is the sum of score of each of the words in the query. Words, such as ‘in’, ‘the’, are referred to as stop-words and they appear in almost every English documents. Hence, such words contribute negligibly to the overall BM25 score, since, their IDF score comes out to be nearly zero. On the other hand, unique words such as ‘sars-cov-2’, ‘advances’ contribute highly to the BM25 score, their IDF score being high. The final score of a document is determined by summing up the scores obtained for each of the terms present in the query.</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BM25 improves upon TF-IDF, a common scoring function for determining search relevance. Let us see how</a:t>
            </a:r>
          </a:p>
          <a:p>
            <a:endParaRPr lang="en-IN" sz="1400" dirty="0">
              <a:solidFill>
                <a:schemeClr val="tx1"/>
              </a:solidFill>
              <a:latin typeface="Times New Roman" pitchFamily="18" charset="0"/>
              <a:cs typeface="Times New Roman" pitchFamily="18" charset="0"/>
            </a:endParaRPr>
          </a:p>
          <a:p>
            <a:endParaRPr lang="en-IN" sz="1400" dirty="0">
              <a:solidFill>
                <a:schemeClr val="tx1"/>
              </a:solidFill>
              <a:latin typeface="Times New Roman" pitchFamily="18" charset="0"/>
              <a:cs typeface="Times New Roman" pitchFamily="18" charset="0"/>
            </a:endParaRPr>
          </a:p>
          <a:p>
            <a:endParaRPr lang="en-IN" sz="1400" dirty="0">
              <a:solidFill>
                <a:schemeClr val="tx1"/>
              </a:solidFill>
              <a:latin typeface="Times New Roman" pitchFamily="18" charset="0"/>
              <a:cs typeface="Times New Roman" pitchFamily="18" charset="0"/>
            </a:endParaRPr>
          </a:p>
          <a:p>
            <a:endParaRPr lang="en-IN" sz="1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990078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DBA4FB-1EBB-488D-810B-BB787B4BABAF}"/>
              </a:ext>
            </a:extLst>
          </p:cNvPr>
          <p:cNvSpPr>
            <a:spLocks noGrp="1"/>
          </p:cNvSpPr>
          <p:nvPr>
            <p:ph type="title"/>
          </p:nvPr>
        </p:nvSpPr>
        <p:spPr>
          <a:xfrm>
            <a:off x="2227523" y="0"/>
            <a:ext cx="4749800" cy="572700"/>
          </a:xfrm>
        </p:spPr>
        <p:txBody>
          <a:bodyPr/>
          <a:lstStyle/>
          <a:p>
            <a:pPr algn="ctr"/>
            <a:r>
              <a:rPr lang="en-US" sz="2400" dirty="0">
                <a:latin typeface="Times New Roman" pitchFamily="18" charset="0"/>
                <a:cs typeface="Times New Roman" pitchFamily="18" charset="0"/>
              </a:rPr>
              <a:t>What-Why-How analysis (Contd.)</a:t>
            </a:r>
            <a:endParaRPr lang="en-IN" sz="2400" dirty="0">
              <a:latin typeface="Times New Roman" pitchFamily="18" charset="0"/>
              <a:cs typeface="Times New Roman" pitchFamily="18" charset="0"/>
            </a:endParaRPr>
          </a:p>
        </p:txBody>
      </p:sp>
      <p:sp>
        <p:nvSpPr>
          <p:cNvPr id="3" name="Text Placeholder 2">
            <a:extLst>
              <a:ext uri="{FF2B5EF4-FFF2-40B4-BE49-F238E27FC236}">
                <a16:creationId xmlns:a16="http://schemas.microsoft.com/office/drawing/2014/main" xmlns="" id="{695A51AD-4F37-4617-BF53-D94A9016D5E9}"/>
              </a:ext>
            </a:extLst>
          </p:cNvPr>
          <p:cNvSpPr>
            <a:spLocks noGrp="1"/>
          </p:cNvSpPr>
          <p:nvPr>
            <p:ph type="body" idx="1"/>
          </p:nvPr>
        </p:nvSpPr>
        <p:spPr>
          <a:xfrm>
            <a:off x="0" y="574624"/>
            <a:ext cx="9144000" cy="4511725"/>
          </a:xfrm>
        </p:spPr>
        <p:txBody>
          <a:bodyPr/>
          <a:lstStyle/>
          <a:p>
            <a:r>
              <a:rPr lang="en-IN" sz="1400" dirty="0">
                <a:solidFill>
                  <a:schemeClr val="tx1"/>
                </a:solidFill>
                <a:latin typeface="Times New Roman" pitchFamily="18" charset="0"/>
                <a:cs typeface="Times New Roman" pitchFamily="18" charset="0"/>
              </a:rPr>
              <a:t>The IDF component of BM25 scoring function measures how often a term occurs in all of the documents and “penalizes” terms that are common.</a:t>
            </a:r>
          </a:p>
        </p:txBody>
      </p:sp>
      <p:pic>
        <p:nvPicPr>
          <p:cNvPr id="4" name="Picture 3">
            <a:extLst>
              <a:ext uri="{FF2B5EF4-FFF2-40B4-BE49-F238E27FC236}">
                <a16:creationId xmlns:a16="http://schemas.microsoft.com/office/drawing/2014/main" xmlns="" id="{820863DD-142A-4C42-9EE7-42FFD5587040}"/>
              </a:ext>
            </a:extLst>
          </p:cNvPr>
          <p:cNvPicPr/>
          <p:nvPr/>
        </p:nvPicPr>
        <p:blipFill>
          <a:blip r:embed="rId2">
            <a:extLst>
              <a:ext uri="{28A0092B-C50C-407E-A947-70E740481C1C}">
                <a14:useLocalDpi xmlns:a14="http://schemas.microsoft.com/office/drawing/2010/main" xmlns="" val="0"/>
              </a:ext>
            </a:extLst>
          </a:blip>
          <a:srcRect l="3877" t="8958" r="5925" b="5806"/>
          <a:stretch>
            <a:fillRect/>
          </a:stretch>
        </p:blipFill>
        <p:spPr bwMode="auto">
          <a:xfrm>
            <a:off x="1127125" y="1254073"/>
            <a:ext cx="5581650" cy="3492500"/>
          </a:xfrm>
          <a:prstGeom prst="rect">
            <a:avLst/>
          </a:prstGeom>
          <a:noFill/>
          <a:ln>
            <a:noFill/>
          </a:ln>
        </p:spPr>
      </p:pic>
      <p:sp>
        <p:nvSpPr>
          <p:cNvPr id="5" name="TextBox 4">
            <a:extLst>
              <a:ext uri="{FF2B5EF4-FFF2-40B4-BE49-F238E27FC236}">
                <a16:creationId xmlns:a16="http://schemas.microsoft.com/office/drawing/2014/main" xmlns="" id="{F5E0BA33-4FFB-4B17-AB17-36678E7A06F1}"/>
              </a:ext>
            </a:extLst>
          </p:cNvPr>
          <p:cNvSpPr txBox="1"/>
          <p:nvPr/>
        </p:nvSpPr>
        <p:spPr>
          <a:xfrm>
            <a:off x="1365250" y="4762572"/>
            <a:ext cx="5721350" cy="307777"/>
          </a:xfrm>
          <a:prstGeom prst="rect">
            <a:avLst/>
          </a:prstGeom>
          <a:noFill/>
        </p:spPr>
        <p:txBody>
          <a:bodyPr wrap="square" rtlCol="0">
            <a:spAutoFit/>
          </a:bodyPr>
          <a:lstStyle/>
          <a:p>
            <a:r>
              <a:rPr lang="en-IN"/>
              <a:t>Plot to show tf() score of TF-IDF and BM-25 vs the frequency of words</a:t>
            </a:r>
            <a:endParaRPr lang="en-IN" dirty="0"/>
          </a:p>
        </p:txBody>
      </p:sp>
    </p:spTree>
    <p:extLst>
      <p:ext uri="{BB962C8B-B14F-4D97-AF65-F5344CB8AC3E}">
        <p14:creationId xmlns:p14="http://schemas.microsoft.com/office/powerpoint/2010/main" xmlns="" val="343163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0258F-541B-4F7E-A69F-3BC3D58BA417}"/>
              </a:ext>
            </a:extLst>
          </p:cNvPr>
          <p:cNvSpPr>
            <a:spLocks noGrp="1"/>
          </p:cNvSpPr>
          <p:nvPr>
            <p:ph type="title"/>
          </p:nvPr>
        </p:nvSpPr>
        <p:spPr>
          <a:xfrm>
            <a:off x="3753125" y="0"/>
            <a:ext cx="1637750" cy="572700"/>
          </a:xfrm>
        </p:spPr>
        <p:txBody>
          <a:bodyPr/>
          <a:lstStyle/>
          <a:p>
            <a:r>
              <a:rPr lang="en-US" sz="2400" dirty="0">
                <a:latin typeface="Times New Roman" pitchFamily="18" charset="0"/>
                <a:cs typeface="Times New Roman" pitchFamily="18" charset="0"/>
              </a:rPr>
              <a:t>Results</a:t>
            </a:r>
            <a:endParaRPr lang="en-IN" sz="2400"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xmlns="" id="{FF6B716C-4EC7-4300-94A9-1094077E4453}"/>
              </a:ext>
            </a:extLst>
          </p:cNvPr>
          <p:cNvSpPr txBox="1"/>
          <p:nvPr/>
        </p:nvSpPr>
        <p:spPr>
          <a:xfrm>
            <a:off x="1924050" y="4373373"/>
            <a:ext cx="5613400" cy="307777"/>
          </a:xfrm>
          <a:prstGeom prst="rect">
            <a:avLst/>
          </a:prstGeom>
          <a:noFill/>
        </p:spPr>
        <p:txBody>
          <a:bodyPr wrap="square" rtlCol="0">
            <a:spAutoFit/>
          </a:bodyPr>
          <a:lstStyle/>
          <a:p>
            <a:r>
              <a:rPr lang="en-US" dirty="0">
                <a:latin typeface="Times New Roman" pitchFamily="18" charset="0"/>
                <a:cs typeface="Times New Roman" pitchFamily="18" charset="0"/>
              </a:rPr>
              <a:t>Documents are displayed in descending order of the scores obtained </a:t>
            </a:r>
            <a:endParaRPr lang="en-IN"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xmlns="" id="{05EFFD0D-C817-49F0-B286-58E7FB47B211}"/>
              </a:ext>
            </a:extLst>
          </p:cNvPr>
          <p:cNvPicPr/>
          <p:nvPr/>
        </p:nvPicPr>
        <p:blipFill rotWithShape="1">
          <a:blip r:embed="rId3"/>
          <a:srcRect l="5269" t="24447" r="1059" b="5839"/>
          <a:stretch/>
        </p:blipFill>
        <p:spPr bwMode="auto">
          <a:xfrm>
            <a:off x="209550" y="572700"/>
            <a:ext cx="8839200" cy="353575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70327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6F91C5-BA86-42A0-BEF2-BAB8C13821B1}"/>
              </a:ext>
            </a:extLst>
          </p:cNvPr>
          <p:cNvSpPr>
            <a:spLocks noGrp="1"/>
          </p:cNvSpPr>
          <p:nvPr>
            <p:ph type="title"/>
          </p:nvPr>
        </p:nvSpPr>
        <p:spPr>
          <a:xfrm>
            <a:off x="1111800" y="51325"/>
            <a:ext cx="7340050" cy="399525"/>
          </a:xfrm>
        </p:spPr>
        <p:txBody>
          <a:bodyPr/>
          <a:lstStyle/>
          <a:p>
            <a:r>
              <a:rPr lang="en-US" sz="2000" dirty="0">
                <a:latin typeface="Times New Roman" pitchFamily="18" charset="0"/>
                <a:cs typeface="Times New Roman" pitchFamily="18" charset="0"/>
              </a:rPr>
              <a:t>Step 2: Creating summary from each of the ranked  documents</a:t>
            </a:r>
            <a:endParaRPr lang="en-IN" sz="2000"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62644878-0631-4AAE-9112-901F7795A636}"/>
              </a:ext>
            </a:extLst>
          </p:cNvPr>
          <p:cNvSpPr txBox="1"/>
          <p:nvPr/>
        </p:nvSpPr>
        <p:spPr>
          <a:xfrm>
            <a:off x="123825" y="774700"/>
            <a:ext cx="8896350"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itchFamily="18" charset="0"/>
                <a:cs typeface="Times New Roman" pitchFamily="18" charset="0"/>
              </a:rPr>
              <a:t>For creating summary, we have extracted the relevant answer-excerpts for each of the queries from the ranked documents.</a:t>
            </a:r>
          </a:p>
          <a:p>
            <a:pPr marL="285750" indent="-285750">
              <a:buFont typeface="Arial" panose="020B0604020202020204" pitchFamily="34" charset="0"/>
              <a:buChar char="•"/>
            </a:pPr>
            <a:endParaRPr lang="en-IN" dirty="0">
              <a:latin typeface="Times New Roman" pitchFamily="18" charset="0"/>
              <a:cs typeface="Times New Roman" pitchFamily="18" charset="0"/>
            </a:endParaRPr>
          </a:p>
          <a:p>
            <a:pPr marL="285750" indent="-285750">
              <a:buFont typeface="Arial" panose="020B0604020202020204" pitchFamily="34" charset="0"/>
              <a:buChar char="•"/>
            </a:pPr>
            <a:r>
              <a:rPr lang="en-IN" dirty="0">
                <a:latin typeface="Times New Roman" pitchFamily="18" charset="0"/>
                <a:cs typeface="Times New Roman" pitchFamily="18" charset="0"/>
              </a:rPr>
              <a:t>For this purpose, we have used the </a:t>
            </a:r>
            <a:r>
              <a:rPr lang="en-IN" dirty="0" err="1">
                <a:latin typeface="Times New Roman" pitchFamily="18" charset="0"/>
                <a:cs typeface="Times New Roman" pitchFamily="18" charset="0"/>
              </a:rPr>
              <a:t>BertForQuestionAnswering</a:t>
            </a:r>
            <a:r>
              <a:rPr lang="en-IN" dirty="0">
                <a:latin typeface="Times New Roman" pitchFamily="18" charset="0"/>
                <a:cs typeface="Times New Roman" pitchFamily="18" charset="0"/>
              </a:rPr>
              <a:t> class from the transformers library.</a:t>
            </a:r>
          </a:p>
          <a:p>
            <a:pPr marL="285750" indent="-285750">
              <a:buFont typeface="Arial" panose="020B0604020202020204" pitchFamily="34" charset="0"/>
              <a:buChar char="•"/>
            </a:pPr>
            <a:endParaRPr lang="en-IN" dirty="0">
              <a:latin typeface="Times New Roman" pitchFamily="18" charset="0"/>
              <a:cs typeface="Times New Roman" pitchFamily="18" charset="0"/>
            </a:endParaRPr>
          </a:p>
          <a:p>
            <a:pPr marL="285750" indent="-285750">
              <a:buFont typeface="Arial" panose="020B0604020202020204" pitchFamily="34" charset="0"/>
              <a:buChar char="•"/>
            </a:pPr>
            <a:r>
              <a:rPr lang="en-IN" dirty="0">
                <a:latin typeface="Times New Roman" pitchFamily="18" charset="0"/>
                <a:cs typeface="Times New Roman" pitchFamily="18" charset="0"/>
              </a:rPr>
              <a:t>We have used a number of models from this class, including “</a:t>
            </a:r>
            <a:r>
              <a:rPr lang="en-IN" dirty="0" err="1">
                <a:latin typeface="Times New Roman" pitchFamily="18" charset="0"/>
                <a:cs typeface="Times New Roman" pitchFamily="18" charset="0"/>
              </a:rPr>
              <a:t>bert</a:t>
            </a:r>
            <a:r>
              <a:rPr lang="en-IN" dirty="0">
                <a:latin typeface="Times New Roman" pitchFamily="18" charset="0"/>
                <a:cs typeface="Times New Roman" pitchFamily="18" charset="0"/>
              </a:rPr>
              <a:t>-large-uncased-whole-word-masking-finetuned-squad”, “</a:t>
            </a:r>
            <a:r>
              <a:rPr lang="en-IN" dirty="0" err="1">
                <a:latin typeface="Times New Roman" pitchFamily="18" charset="0"/>
                <a:cs typeface="Times New Roman" pitchFamily="18" charset="0"/>
              </a:rPr>
              <a:t>bert</a:t>
            </a:r>
            <a:r>
              <a:rPr lang="en-IN" dirty="0">
                <a:latin typeface="Times New Roman" pitchFamily="18" charset="0"/>
                <a:cs typeface="Times New Roman" pitchFamily="18" charset="0"/>
              </a:rPr>
              <a:t>-base-uncased”,” </a:t>
            </a:r>
            <a:r>
              <a:rPr lang="en-IN" dirty="0" err="1">
                <a:latin typeface="Times New Roman" pitchFamily="18" charset="0"/>
                <a:cs typeface="Times New Roman" pitchFamily="18" charset="0"/>
              </a:rPr>
              <a:t>bert</a:t>
            </a:r>
            <a:r>
              <a:rPr lang="en-IN" dirty="0">
                <a:latin typeface="Times New Roman" pitchFamily="18" charset="0"/>
                <a:cs typeface="Times New Roman" pitchFamily="18" charset="0"/>
              </a:rPr>
              <a:t>-base-cased”,” </a:t>
            </a:r>
            <a:r>
              <a:rPr lang="en-IN" dirty="0" err="1">
                <a:latin typeface="Times New Roman" pitchFamily="18" charset="0"/>
                <a:cs typeface="Times New Roman" pitchFamily="18" charset="0"/>
              </a:rPr>
              <a:t>bert</a:t>
            </a:r>
            <a:r>
              <a:rPr lang="en-IN" dirty="0">
                <a:latin typeface="Times New Roman" pitchFamily="18" charset="0"/>
                <a:cs typeface="Times New Roman" pitchFamily="18" charset="0"/>
              </a:rPr>
              <a:t>-large-cased”,” </a:t>
            </a:r>
            <a:r>
              <a:rPr lang="en-IN" dirty="0" err="1">
                <a:latin typeface="Times New Roman" pitchFamily="18" charset="0"/>
                <a:cs typeface="Times New Roman" pitchFamily="18" charset="0"/>
              </a:rPr>
              <a:t>bert</a:t>
            </a:r>
            <a:r>
              <a:rPr lang="en-IN" dirty="0">
                <a:latin typeface="Times New Roman" pitchFamily="18" charset="0"/>
                <a:cs typeface="Times New Roman" pitchFamily="18" charset="0"/>
              </a:rPr>
              <a:t>-base-cased-finetuned-</a:t>
            </a:r>
            <a:r>
              <a:rPr lang="en-IN" dirty="0" err="1">
                <a:latin typeface="Times New Roman" pitchFamily="18" charset="0"/>
                <a:cs typeface="Times New Roman" pitchFamily="18" charset="0"/>
              </a:rPr>
              <a:t>mrpc</a:t>
            </a:r>
            <a:r>
              <a:rPr lang="en-IN" dirty="0">
                <a:latin typeface="Times New Roman" pitchFamily="18" charset="0"/>
                <a:cs typeface="Times New Roman" pitchFamily="18" charset="0"/>
              </a:rPr>
              <a:t>”</a:t>
            </a:r>
          </a:p>
          <a:p>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xmlns="" id="{27BE906B-9E98-4B41-AF05-91A2A6717C78}"/>
              </a:ext>
            </a:extLst>
          </p:cNvPr>
          <p:cNvSpPr txBox="1"/>
          <p:nvPr/>
        </p:nvSpPr>
        <p:spPr>
          <a:xfrm>
            <a:off x="334654" y="2563567"/>
            <a:ext cx="8658225" cy="2462213"/>
          </a:xfrm>
          <a:prstGeom prst="rect">
            <a:avLst/>
          </a:prstGeom>
          <a:noFill/>
        </p:spPr>
        <p:txBody>
          <a:bodyPr wrap="square" rtlCol="0">
            <a:spAutoFit/>
          </a:bodyPr>
          <a:lstStyle/>
          <a:p>
            <a:r>
              <a:rPr lang="en-US" b="1" dirty="0">
                <a:latin typeface="Times New Roman" pitchFamily="18" charset="0"/>
                <a:cs typeface="Times New Roman" pitchFamily="18" charset="0"/>
              </a:rPr>
              <a:t>Workflow: </a:t>
            </a:r>
          </a:p>
          <a:p>
            <a:endParaRPr lang="en-US" b="1" dirty="0">
              <a:latin typeface="Times New Roman" pitchFamily="18" charset="0"/>
              <a:cs typeface="Times New Roman" pitchFamily="18" charset="0"/>
            </a:endParaRPr>
          </a:p>
          <a:p>
            <a:pPr marL="285750" indent="-285750">
              <a:buFont typeface="Arial" panose="020B0604020202020204" pitchFamily="34" charset="0"/>
              <a:buChar char="•"/>
            </a:pPr>
            <a:r>
              <a:rPr lang="en-US" dirty="0">
                <a:latin typeface="Times New Roman" pitchFamily="18" charset="0"/>
                <a:cs typeface="Times New Roman" pitchFamily="18" charset="0"/>
              </a:rPr>
              <a:t>We begin the task by computing the </a:t>
            </a:r>
            <a:r>
              <a:rPr lang="en-US" dirty="0" err="1">
                <a:latin typeface="Times New Roman" pitchFamily="18" charset="0"/>
                <a:cs typeface="Times New Roman" pitchFamily="18" charset="0"/>
              </a:rPr>
              <a:t>input_ids</a:t>
            </a:r>
            <a:r>
              <a:rPr lang="en-US" dirty="0">
                <a:latin typeface="Times New Roman" pitchFamily="18" charset="0"/>
                <a:cs typeface="Times New Roman" pitchFamily="18" charset="0"/>
              </a:rPr>
              <a:t> by encoding the question and the paragraph text.</a:t>
            </a:r>
          </a:p>
          <a:p>
            <a:endParaRPr lang="en-US" dirty="0">
              <a:latin typeface="Times New Roman" pitchFamily="18" charset="0"/>
              <a:cs typeface="Times New Roman" pitchFamily="18" charset="0"/>
            </a:endParaRPr>
          </a:p>
          <a:p>
            <a:pPr marL="285750" indent="-285750">
              <a:buFont typeface="Arial" panose="020B0604020202020204" pitchFamily="34" charset="0"/>
              <a:buChar char="•"/>
            </a:pPr>
            <a:r>
              <a:rPr lang="en-US" dirty="0">
                <a:latin typeface="Times New Roman" pitchFamily="18" charset="0"/>
                <a:cs typeface="Times New Roman" pitchFamily="18" charset="0"/>
              </a:rPr>
              <a:t>We find the tokens from the question and the paragraph text</a:t>
            </a:r>
          </a:p>
          <a:p>
            <a:pPr marL="285750" indent="-285750">
              <a:buFont typeface="Arial" panose="020B0604020202020204" pitchFamily="34" charset="0"/>
              <a:buChar char="•"/>
            </a:pPr>
            <a:endParaRPr lang="en-US" dirty="0">
              <a:latin typeface="Times New Roman" pitchFamily="18" charset="0"/>
              <a:cs typeface="Times New Roman" pitchFamily="18" charset="0"/>
            </a:endParaRPr>
          </a:p>
          <a:p>
            <a:pPr marL="285750" indent="-285750">
              <a:buFont typeface="Arial" panose="020B0604020202020204" pitchFamily="34" charset="0"/>
              <a:buChar char="•"/>
            </a:pPr>
            <a:r>
              <a:rPr lang="en-US" dirty="0">
                <a:latin typeface="Times New Roman" pitchFamily="18" charset="0"/>
                <a:cs typeface="Times New Roman" pitchFamily="18" charset="0"/>
              </a:rPr>
              <a:t>Then we calculate the </a:t>
            </a:r>
            <a:r>
              <a:rPr lang="en-US" dirty="0" err="1">
                <a:latin typeface="Times New Roman" pitchFamily="18" charset="0"/>
                <a:cs typeface="Times New Roman" pitchFamily="18" charset="0"/>
              </a:rPr>
              <a:t>segment_ids</a:t>
            </a:r>
            <a:r>
              <a:rPr lang="en-US" dirty="0">
                <a:latin typeface="Times New Roman" pitchFamily="18" charset="0"/>
                <a:cs typeface="Times New Roman" pitchFamily="18" charset="0"/>
              </a:rPr>
              <a:t> which </a:t>
            </a:r>
            <a:r>
              <a:rPr lang="en-US" dirty="0" err="1">
                <a:latin typeface="Times New Roman" pitchFamily="18" charset="0"/>
                <a:cs typeface="Times New Roman" pitchFamily="18" charset="0"/>
              </a:rPr>
              <a:t>seperates</a:t>
            </a:r>
            <a:r>
              <a:rPr lang="en-US" dirty="0">
                <a:latin typeface="Times New Roman" pitchFamily="18" charset="0"/>
                <a:cs typeface="Times New Roman" pitchFamily="18" charset="0"/>
              </a:rPr>
              <a:t> the question from the paragraph text</a:t>
            </a:r>
          </a:p>
          <a:p>
            <a:pPr marL="285750" indent="-285750">
              <a:buFont typeface="Arial" panose="020B0604020202020204" pitchFamily="34" charset="0"/>
              <a:buChar char="•"/>
            </a:pPr>
            <a:endParaRPr lang="en-US" dirty="0">
              <a:latin typeface="Times New Roman" pitchFamily="18" charset="0"/>
              <a:cs typeface="Times New Roman" pitchFamily="18" charset="0"/>
            </a:endParaRPr>
          </a:p>
          <a:p>
            <a:pPr marL="285750" indent="-285750">
              <a:buFont typeface="Arial" panose="020B0604020202020204" pitchFamily="34" charset="0"/>
              <a:buChar char="•"/>
            </a:pPr>
            <a:r>
              <a:rPr lang="en-US" dirty="0">
                <a:latin typeface="Times New Roman" pitchFamily="18" charset="0"/>
                <a:cs typeface="Times New Roman" pitchFamily="18" charset="0"/>
              </a:rPr>
              <a:t>We feed the </a:t>
            </a:r>
            <a:r>
              <a:rPr lang="en-US" dirty="0" err="1">
                <a:latin typeface="Times New Roman" pitchFamily="18" charset="0"/>
                <a:cs typeface="Times New Roman" pitchFamily="18" charset="0"/>
              </a:rPr>
              <a:t>input_ids</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segment_ids</a:t>
            </a:r>
            <a:r>
              <a:rPr lang="en-US" dirty="0">
                <a:latin typeface="Times New Roman" pitchFamily="18" charset="0"/>
                <a:cs typeface="Times New Roman" pitchFamily="18" charset="0"/>
              </a:rPr>
              <a:t> to the model to calculate the start and end scores</a:t>
            </a:r>
          </a:p>
          <a:p>
            <a:pPr marL="285750" indent="-285750">
              <a:buFont typeface="Arial" panose="020B0604020202020204" pitchFamily="34" charset="0"/>
              <a:buChar char="•"/>
            </a:pPr>
            <a:endParaRPr lang="en-US" dirty="0">
              <a:latin typeface="Times New Roman" pitchFamily="18" charset="0"/>
              <a:cs typeface="Times New Roman" pitchFamily="18" charset="0"/>
            </a:endParaRPr>
          </a:p>
          <a:p>
            <a:pPr marL="285750" indent="-285750">
              <a:buFont typeface="Arial" panose="020B0604020202020204" pitchFamily="34" charset="0"/>
              <a:buChar char="•"/>
            </a:pPr>
            <a:r>
              <a:rPr lang="en-US" dirty="0">
                <a:latin typeface="Times New Roman" pitchFamily="18" charset="0"/>
                <a:cs typeface="Times New Roman" pitchFamily="18" charset="0"/>
              </a:rPr>
              <a:t>Finally, we find the answer by indexing the tokens between the highest start and end scores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2084887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F1961-A25D-4028-B9DB-F69497CAB351}"/>
              </a:ext>
            </a:extLst>
          </p:cNvPr>
          <p:cNvSpPr>
            <a:spLocks noGrp="1"/>
          </p:cNvSpPr>
          <p:nvPr>
            <p:ph type="title"/>
          </p:nvPr>
        </p:nvSpPr>
        <p:spPr>
          <a:xfrm>
            <a:off x="2578100" y="0"/>
            <a:ext cx="3568700" cy="572700"/>
          </a:xfrm>
        </p:spPr>
        <p:txBody>
          <a:bodyPr/>
          <a:lstStyle/>
          <a:p>
            <a:r>
              <a:rPr lang="en-US" sz="2400" dirty="0">
                <a:latin typeface="Times New Roman" pitchFamily="18" charset="0"/>
                <a:cs typeface="Times New Roman" pitchFamily="18" charset="0"/>
              </a:rPr>
              <a:t>What-Why-How analysis</a:t>
            </a:r>
            <a:endParaRPr lang="en-IN" sz="2400" dirty="0">
              <a:latin typeface="Times New Roman" pitchFamily="18" charset="0"/>
              <a:cs typeface="Times New Roman" pitchFamily="18" charset="0"/>
            </a:endParaRPr>
          </a:p>
        </p:txBody>
      </p:sp>
      <p:sp>
        <p:nvSpPr>
          <p:cNvPr id="3" name="Text Placeholder 2">
            <a:extLst>
              <a:ext uri="{FF2B5EF4-FFF2-40B4-BE49-F238E27FC236}">
                <a16:creationId xmlns:a16="http://schemas.microsoft.com/office/drawing/2014/main" xmlns="" id="{1D0E7985-C030-4FF9-9C3B-4775AE43CA5F}"/>
              </a:ext>
            </a:extLst>
          </p:cNvPr>
          <p:cNvSpPr>
            <a:spLocks noGrp="1"/>
          </p:cNvSpPr>
          <p:nvPr>
            <p:ph type="body" idx="1"/>
          </p:nvPr>
        </p:nvSpPr>
        <p:spPr>
          <a:xfrm>
            <a:off x="50800" y="572700"/>
            <a:ext cx="9093200" cy="4570800"/>
          </a:xfrm>
        </p:spPr>
        <p:txBody>
          <a:bodyPr/>
          <a:lstStyle/>
          <a:p>
            <a:r>
              <a:rPr lang="en-IN" sz="1400" dirty="0">
                <a:solidFill>
                  <a:schemeClr val="tx1"/>
                </a:solidFill>
                <a:latin typeface="Times New Roman" pitchFamily="18" charset="0"/>
                <a:cs typeface="Times New Roman" pitchFamily="18" charset="0"/>
              </a:rPr>
              <a:t>BERT - a state-of-the-art model for a range of various problems in natural language processing was developed by Google and published in 2018 and is for example used as a part of Googles search engine. The term BERT is an acronym for the term Bidirectional Encoder Representations from Transformers</a:t>
            </a:r>
            <a:r>
              <a:rPr lang="en-IN" sz="1400" dirty="0">
                <a:latin typeface="Times New Roman" pitchFamily="18" charset="0"/>
                <a:cs typeface="Times New Roman" pitchFamily="18" charset="0"/>
              </a:rPr>
              <a:t>.</a:t>
            </a:r>
          </a:p>
          <a:p>
            <a:endParaRPr lang="en-IN" sz="1400" dirty="0">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BERT outperforms various other methods because it is the first unsupervised, deeply bidirectional system for pre-training NLP.</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BERT was built upon recent work in pre-training contextual representations — including Semi-supervised Sequence Learning, Generative Pre-Training, </a:t>
            </a:r>
            <a:r>
              <a:rPr lang="en-IN" sz="1400" dirty="0" err="1">
                <a:solidFill>
                  <a:schemeClr val="tx1"/>
                </a:solidFill>
                <a:latin typeface="Times New Roman" pitchFamily="18" charset="0"/>
                <a:cs typeface="Times New Roman" pitchFamily="18" charset="0"/>
              </a:rPr>
              <a:t>ELMo</a:t>
            </a:r>
            <a:r>
              <a:rPr lang="en-IN" sz="1400" dirty="0">
                <a:solidFill>
                  <a:schemeClr val="tx1"/>
                </a:solidFill>
                <a:latin typeface="Times New Roman" pitchFamily="18" charset="0"/>
                <a:cs typeface="Times New Roman" pitchFamily="18" charset="0"/>
              </a:rPr>
              <a:t>, and </a:t>
            </a:r>
            <a:r>
              <a:rPr lang="en-IN" sz="1400" dirty="0" err="1">
                <a:solidFill>
                  <a:schemeClr val="tx1"/>
                </a:solidFill>
                <a:latin typeface="Times New Roman" pitchFamily="18" charset="0"/>
                <a:cs typeface="Times New Roman" pitchFamily="18" charset="0"/>
              </a:rPr>
              <a:t>ULMFit</a:t>
            </a:r>
            <a:r>
              <a:rPr lang="en-IN" sz="1400" dirty="0">
                <a:solidFill>
                  <a:schemeClr val="tx1"/>
                </a:solidFill>
                <a:latin typeface="Times New Roman" pitchFamily="18" charset="0"/>
                <a:cs typeface="Times New Roman" pitchFamily="18" charset="0"/>
              </a:rPr>
              <a:t> — but crucially these models are all unidirectional or shallowly bidirectional. This means that each word is only contextualized using the words to its left (or right). BERT represents each word using both its left and right context, starting from the very bottom of a deep neural network, so it is deeply bidirectional.</a:t>
            </a:r>
          </a:p>
          <a:p>
            <a:endParaRPr lang="en-IN" sz="1400" dirty="0">
              <a:solidFill>
                <a:schemeClr val="tx1"/>
              </a:solidFill>
              <a:latin typeface="Times New Roman" pitchFamily="18" charset="0"/>
              <a:cs typeface="Times New Roman" pitchFamily="18" charset="0"/>
            </a:endParaRPr>
          </a:p>
          <a:p>
            <a:r>
              <a:rPr lang="en-IN" sz="1400" dirty="0">
                <a:solidFill>
                  <a:schemeClr val="tx1"/>
                </a:solidFill>
                <a:latin typeface="Times New Roman" pitchFamily="18" charset="0"/>
                <a:cs typeface="Times New Roman" pitchFamily="18" charset="0"/>
              </a:rPr>
              <a:t>BERT uses a simple approach for this: We mask out 15% of the words in the input, run the entire sequence through a deep bidirectional Transformer encoder, and then predict only the masked words. For example:</a:t>
            </a:r>
          </a:p>
          <a:p>
            <a:pPr marL="114300" indent="0">
              <a:buNone/>
            </a:pPr>
            <a:r>
              <a:rPr lang="en-IN" sz="1400" dirty="0">
                <a:solidFill>
                  <a:schemeClr val="tx1"/>
                </a:solidFill>
                <a:latin typeface="Times New Roman" pitchFamily="18" charset="0"/>
                <a:cs typeface="Times New Roman" pitchFamily="18" charset="0"/>
              </a:rPr>
              <a:t>	</a:t>
            </a:r>
          </a:p>
          <a:p>
            <a:pPr marL="114300" indent="0">
              <a:buNone/>
            </a:pPr>
            <a:r>
              <a:rPr lang="en-IN" sz="1400" dirty="0">
                <a:solidFill>
                  <a:schemeClr val="tx1"/>
                </a:solidFill>
                <a:latin typeface="Times New Roman" pitchFamily="18" charset="0"/>
                <a:cs typeface="Times New Roman" pitchFamily="18" charset="0"/>
              </a:rPr>
              <a:t>	Input: the man went to the [MASK1] . he bought a [MASK2] of milk.</a:t>
            </a:r>
          </a:p>
          <a:p>
            <a:pPr marL="114300" indent="0">
              <a:buNone/>
            </a:pPr>
            <a:r>
              <a:rPr lang="en-IN" sz="1400" dirty="0">
                <a:solidFill>
                  <a:schemeClr val="tx1"/>
                </a:solidFill>
                <a:latin typeface="Times New Roman" pitchFamily="18" charset="0"/>
                <a:cs typeface="Times New Roman" pitchFamily="18" charset="0"/>
              </a:rPr>
              <a:t>	Labels: [MASK1] = store; [MASK2] = gallon</a:t>
            </a:r>
          </a:p>
          <a:p>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xmlns="" val="4208681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98F26F-1060-4CAE-A8E2-41E9143C1493}"/>
              </a:ext>
            </a:extLst>
          </p:cNvPr>
          <p:cNvSpPr>
            <a:spLocks noGrp="1"/>
          </p:cNvSpPr>
          <p:nvPr>
            <p:ph type="title"/>
          </p:nvPr>
        </p:nvSpPr>
        <p:spPr>
          <a:xfrm>
            <a:off x="3251656" y="0"/>
            <a:ext cx="1923500" cy="572700"/>
          </a:xfrm>
        </p:spPr>
        <p:txBody>
          <a:bodyPr/>
          <a:lstStyle/>
          <a:p>
            <a:r>
              <a:rPr lang="en-US" sz="2400" dirty="0">
                <a:latin typeface="Times New Roman" pitchFamily="18" charset="0"/>
                <a:cs typeface="Times New Roman" pitchFamily="18" charset="0"/>
              </a:rPr>
              <a:t>Input Format</a:t>
            </a:r>
            <a:endParaRPr lang="en-IN" sz="2400" dirty="0">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xmlns="" id="{1EBF9713-1AC7-46F4-9F8D-33D0D41DD9D6}"/>
              </a:ext>
            </a:extLst>
          </p:cNvPr>
          <p:cNvSpPr txBox="1"/>
          <p:nvPr/>
        </p:nvSpPr>
        <p:spPr>
          <a:xfrm>
            <a:off x="0" y="540425"/>
            <a:ext cx="8858250" cy="2031325"/>
          </a:xfrm>
          <a:prstGeom prst="rect">
            <a:avLst/>
          </a:prstGeom>
          <a:noFill/>
        </p:spPr>
        <p:txBody>
          <a:bodyPr wrap="square" rtlCol="0">
            <a:spAutoFit/>
          </a:bodyPr>
          <a:lstStyle/>
          <a:p>
            <a:r>
              <a:rPr lang="en-IN" dirty="0">
                <a:latin typeface="Times New Roman" pitchFamily="18" charset="0"/>
                <a:cs typeface="Times New Roman" pitchFamily="18" charset="0"/>
              </a:rPr>
              <a:t>For the Question Answering task, BERT takes the input question and passage as a single packed sequence. The input embeddings are the sum of the token embeddings and the segment embeddings. The input is processed in the following way before entering the model:</a:t>
            </a:r>
            <a:endParaRPr lang="en-IN" b="1" dirty="0">
              <a:latin typeface="Times New Roman" pitchFamily="18" charset="0"/>
              <a:cs typeface="Times New Roman" pitchFamily="18" charset="0"/>
            </a:endParaRPr>
          </a:p>
          <a:p>
            <a:endParaRPr lang="en-IN" b="1" dirty="0">
              <a:latin typeface="Times New Roman" pitchFamily="18" charset="0"/>
              <a:cs typeface="Times New Roman" pitchFamily="18" charset="0"/>
            </a:endParaRPr>
          </a:p>
          <a:p>
            <a:pPr marL="285750" indent="-285750">
              <a:buFont typeface="Arial" panose="020B0604020202020204" pitchFamily="34" charset="0"/>
              <a:buChar char="•"/>
            </a:pPr>
            <a:r>
              <a:rPr lang="en-IN" b="1" dirty="0">
                <a:latin typeface="Times New Roman" pitchFamily="18" charset="0"/>
                <a:cs typeface="Times New Roman" pitchFamily="18" charset="0"/>
              </a:rPr>
              <a:t>Token embeddings</a:t>
            </a:r>
            <a:r>
              <a:rPr lang="en-IN" dirty="0">
                <a:latin typeface="Times New Roman" pitchFamily="18" charset="0"/>
                <a:cs typeface="Times New Roman" pitchFamily="18" charset="0"/>
              </a:rPr>
              <a:t>: A [CLS] token is added to the input word tokens at the beginning of the question and a [SEP] token is inserted at the end of both the question and the paragraph.</a:t>
            </a:r>
          </a:p>
          <a:p>
            <a:pPr marL="285750" indent="-285750">
              <a:buFont typeface="Arial" panose="020B0604020202020204" pitchFamily="34" charset="0"/>
              <a:buChar char="•"/>
            </a:pPr>
            <a:endParaRPr lang="en-IN" dirty="0">
              <a:latin typeface="Times New Roman" pitchFamily="18" charset="0"/>
              <a:cs typeface="Times New Roman" pitchFamily="18" charset="0"/>
            </a:endParaRPr>
          </a:p>
          <a:p>
            <a:pPr marL="285750" indent="-285750">
              <a:buFont typeface="Arial" panose="020B0604020202020204" pitchFamily="34" charset="0"/>
              <a:buChar char="•"/>
            </a:pPr>
            <a:r>
              <a:rPr lang="en-IN" b="1" dirty="0">
                <a:latin typeface="Times New Roman" pitchFamily="18" charset="0"/>
                <a:cs typeface="Times New Roman" pitchFamily="18" charset="0"/>
              </a:rPr>
              <a:t>Segment embeddings</a:t>
            </a:r>
            <a:r>
              <a:rPr lang="en-IN" dirty="0">
                <a:latin typeface="Times New Roman" pitchFamily="18" charset="0"/>
                <a:cs typeface="Times New Roman" pitchFamily="18" charset="0"/>
              </a:rPr>
              <a:t>: A marker indicating segment A or segment B is added to each token. This allows the model to distinguish between segments. </a:t>
            </a:r>
          </a:p>
        </p:txBody>
      </p:sp>
      <p:pic>
        <p:nvPicPr>
          <p:cNvPr id="6" name="Picture 2">
            <a:extLst>
              <a:ext uri="{FF2B5EF4-FFF2-40B4-BE49-F238E27FC236}">
                <a16:creationId xmlns:a16="http://schemas.microsoft.com/office/drawing/2014/main" xmlns="" id="{65962C53-2C42-47B2-A1ED-BAD0B9E1E42E}"/>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1492" r="1385" b="42963"/>
          <a:stretch/>
        </p:blipFill>
        <p:spPr bwMode="auto">
          <a:xfrm>
            <a:off x="1172102" y="2571750"/>
            <a:ext cx="6509787" cy="20993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488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2825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DELIVERABLES OF THE PARTICULAR TASKS</a:t>
            </a:r>
            <a:endParaRPr/>
          </a:p>
        </p:txBody>
      </p:sp>
      <p:sp>
        <p:nvSpPr>
          <p:cNvPr id="82" name="Google Shape;82;p16"/>
          <p:cNvSpPr txBox="1"/>
          <p:nvPr/>
        </p:nvSpPr>
        <p:spPr>
          <a:xfrm>
            <a:off x="33000" y="952075"/>
            <a:ext cx="9144000" cy="395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TASK 1: </a:t>
            </a:r>
            <a:r>
              <a:rPr lang="en" sz="1800" b="1">
                <a:solidFill>
                  <a:schemeClr val="dk1"/>
                </a:solidFill>
                <a:highlight>
                  <a:schemeClr val="lt1"/>
                </a:highlight>
                <a:latin typeface="Times New Roman"/>
                <a:ea typeface="Times New Roman"/>
                <a:cs typeface="Times New Roman"/>
                <a:sym typeface="Times New Roman"/>
              </a:rPr>
              <a:t>What do we know about diagnostics and surveillance?</a:t>
            </a:r>
            <a:endParaRPr sz="1800" b="1">
              <a:solidFill>
                <a:schemeClr val="dk1"/>
              </a:solidFill>
              <a:highlight>
                <a:schemeClr val="lt1"/>
              </a:highlight>
              <a:latin typeface="Times New Roman"/>
              <a:ea typeface="Times New Roman"/>
              <a:cs typeface="Times New Roman"/>
              <a:sym typeface="Times New Roman"/>
            </a:endParaRPr>
          </a:p>
          <a:p>
            <a:pPr marL="457200" lvl="0" indent="-342900" algn="l" rtl="0">
              <a:lnSpc>
                <a:spcPct val="115000"/>
              </a:lnSpc>
              <a:spcBef>
                <a:spcPts val="1600"/>
              </a:spcBef>
              <a:spcAft>
                <a:spcPts val="0"/>
              </a:spcAft>
              <a:buClr>
                <a:schemeClr val="dk1"/>
              </a:buClr>
              <a:buSzPts val="1800"/>
              <a:buFont typeface="Times New Roman"/>
              <a:buAutoNum type="arabicParenR"/>
            </a:pPr>
            <a:r>
              <a:rPr lang="en" sz="1800">
                <a:solidFill>
                  <a:schemeClr val="dk1"/>
                </a:solidFill>
                <a:highlight>
                  <a:schemeClr val="lt1"/>
                </a:highlight>
                <a:latin typeface="Times New Roman"/>
                <a:ea typeface="Times New Roman"/>
                <a:cs typeface="Times New Roman"/>
                <a:sym typeface="Times New Roman"/>
              </a:rPr>
              <a:t>Given a New Document, List the Documents that also are similar to the Given Document</a:t>
            </a:r>
            <a:endParaRPr sz="1800">
              <a:solidFill>
                <a:schemeClr val="dk1"/>
              </a:solidFill>
              <a:highlight>
                <a:schemeClr val="lt1"/>
              </a:highlight>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AutoNum type="arabicParenR"/>
            </a:pPr>
            <a:r>
              <a:rPr lang="en" sz="1800">
                <a:solidFill>
                  <a:schemeClr val="dk1"/>
                </a:solidFill>
                <a:highlight>
                  <a:schemeClr val="lt1"/>
                </a:highlight>
                <a:latin typeface="Times New Roman"/>
                <a:ea typeface="Times New Roman"/>
                <a:cs typeface="Times New Roman"/>
                <a:sym typeface="Times New Roman"/>
              </a:rPr>
              <a:t>Given a Query, Create a Search Engine to retrieve papers about the query and Rank them based on their Similarity Score</a:t>
            </a:r>
            <a:endParaRPr sz="18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n" sz="1800">
                <a:solidFill>
                  <a:schemeClr val="dk1"/>
                </a:solidFill>
                <a:latin typeface="Times New Roman"/>
                <a:ea typeface="Times New Roman"/>
                <a:cs typeface="Times New Roman"/>
                <a:sym typeface="Times New Roman"/>
              </a:rPr>
              <a:t>TASK 2: </a:t>
            </a:r>
            <a:r>
              <a:rPr lang="en" sz="1800" b="1">
                <a:solidFill>
                  <a:schemeClr val="dk1"/>
                </a:solidFill>
                <a:highlight>
                  <a:schemeClr val="lt1"/>
                </a:highlight>
                <a:latin typeface="Times New Roman"/>
                <a:ea typeface="Times New Roman"/>
                <a:cs typeface="Times New Roman"/>
                <a:sym typeface="Times New Roman"/>
              </a:rPr>
              <a:t>Create summary tables that address diagnostics for COVID-19</a:t>
            </a:r>
            <a:endParaRPr sz="1800" b="1">
              <a:solidFill>
                <a:schemeClr val="dk1"/>
              </a:solidFill>
              <a:highlight>
                <a:schemeClr val="lt1"/>
              </a:highlight>
              <a:latin typeface="Times New Roman"/>
              <a:ea typeface="Times New Roman"/>
              <a:cs typeface="Times New Roman"/>
              <a:sym typeface="Times New Roman"/>
            </a:endParaRPr>
          </a:p>
          <a:p>
            <a:pPr marL="457200" lvl="0" indent="-342900" algn="l" rtl="0">
              <a:lnSpc>
                <a:spcPct val="115000"/>
              </a:lnSpc>
              <a:spcBef>
                <a:spcPts val="1600"/>
              </a:spcBef>
              <a:spcAft>
                <a:spcPts val="0"/>
              </a:spcAft>
              <a:buClr>
                <a:schemeClr val="dk1"/>
              </a:buClr>
              <a:buSzPts val="1800"/>
              <a:buFont typeface="Times New Roman"/>
              <a:buAutoNum type="arabicParenR"/>
            </a:pPr>
            <a:r>
              <a:rPr lang="en" sz="1800">
                <a:solidFill>
                  <a:schemeClr val="dk1"/>
                </a:solidFill>
                <a:highlight>
                  <a:schemeClr val="lt1"/>
                </a:highlight>
                <a:latin typeface="Times New Roman"/>
                <a:ea typeface="Times New Roman"/>
                <a:cs typeface="Times New Roman"/>
                <a:sym typeface="Times New Roman"/>
              </a:rPr>
              <a:t>Given a Query, Create a Summary Table to Address the Particular Query</a:t>
            </a:r>
            <a:endParaRPr sz="18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41905-3194-488F-A11F-6166EE1BBE3A}"/>
              </a:ext>
            </a:extLst>
          </p:cNvPr>
          <p:cNvSpPr>
            <a:spLocks noGrp="1"/>
          </p:cNvSpPr>
          <p:nvPr>
            <p:ph type="title"/>
          </p:nvPr>
        </p:nvSpPr>
        <p:spPr>
          <a:xfrm>
            <a:off x="3759750" y="0"/>
            <a:ext cx="1072600" cy="477975"/>
          </a:xfrm>
        </p:spPr>
        <p:txBody>
          <a:bodyPr/>
          <a:lstStyle/>
          <a:p>
            <a:r>
              <a:rPr lang="en-US" sz="2000" dirty="0">
                <a:latin typeface="Times New Roman" pitchFamily="18" charset="0"/>
                <a:cs typeface="Times New Roman" pitchFamily="18" charset="0"/>
              </a:rPr>
              <a:t>Results</a:t>
            </a:r>
            <a:endParaRPr lang="en-IN" sz="20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xmlns="" id="{BA0096C6-9F95-4AAE-9302-5BFD3D54DB49}"/>
              </a:ext>
            </a:extLst>
          </p:cNvPr>
          <p:cNvPicPr>
            <a:picLocks noChangeAspect="1"/>
          </p:cNvPicPr>
          <p:nvPr/>
        </p:nvPicPr>
        <p:blipFill rotWithShape="1">
          <a:blip r:embed="rId3"/>
          <a:srcRect l="8195" t="33333" b="5061"/>
          <a:stretch/>
        </p:blipFill>
        <p:spPr>
          <a:xfrm>
            <a:off x="520700" y="711200"/>
            <a:ext cx="8394700" cy="3168650"/>
          </a:xfrm>
          <a:prstGeom prst="rect">
            <a:avLst/>
          </a:prstGeom>
        </p:spPr>
      </p:pic>
    </p:spTree>
    <p:extLst>
      <p:ext uri="{BB962C8B-B14F-4D97-AF65-F5344CB8AC3E}">
        <p14:creationId xmlns:p14="http://schemas.microsoft.com/office/powerpoint/2010/main" xmlns="" val="29900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ED8564-343A-4ED8-85B9-F64C1155926F}"/>
              </a:ext>
            </a:extLst>
          </p:cNvPr>
          <p:cNvSpPr>
            <a:spLocks noGrp="1"/>
          </p:cNvSpPr>
          <p:nvPr>
            <p:ph type="title"/>
          </p:nvPr>
        </p:nvSpPr>
        <p:spPr/>
        <p:txBody>
          <a:bodyPr/>
          <a:lstStyle/>
          <a:p>
            <a:r>
              <a:rPr lang="en-US" dirty="0">
                <a:latin typeface="Times New Roman" pitchFamily="18" charset="0"/>
                <a:cs typeface="Times New Roman" pitchFamily="18" charset="0"/>
              </a:rPr>
              <a:t>Thank you</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3894285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129125" y="128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a:latin typeface="Times New Roman"/>
                <a:ea typeface="Times New Roman"/>
                <a:cs typeface="Times New Roman"/>
                <a:sym typeface="Times New Roman"/>
              </a:rPr>
              <a:t>PREPROCESSING OF THE DATASET</a:t>
            </a:r>
            <a:endParaRPr sz="2500" b="1">
              <a:latin typeface="Times New Roman"/>
              <a:ea typeface="Times New Roman"/>
              <a:cs typeface="Times New Roman"/>
              <a:sym typeface="Times New Roman"/>
            </a:endParaRPr>
          </a:p>
        </p:txBody>
      </p:sp>
      <p:sp>
        <p:nvSpPr>
          <p:cNvPr id="88" name="Google Shape;88;p17"/>
          <p:cNvSpPr txBox="1"/>
          <p:nvPr/>
        </p:nvSpPr>
        <p:spPr>
          <a:xfrm>
            <a:off x="390900" y="4039300"/>
            <a:ext cx="83622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Attributes: </a:t>
            </a:r>
            <a:r>
              <a:rPr lang="en" sz="1800">
                <a:latin typeface="Times New Roman"/>
                <a:ea typeface="Times New Roman"/>
                <a:cs typeface="Times New Roman"/>
                <a:sym typeface="Times New Roman"/>
              </a:rPr>
              <a:t>Paper_id, doi, abstract, publish_time,title,authors,full_text</a:t>
            </a:r>
            <a:endParaRPr sz="1800">
              <a:latin typeface="Times New Roman"/>
              <a:ea typeface="Times New Roman"/>
              <a:cs typeface="Times New Roman"/>
              <a:sym typeface="Times New Roman"/>
            </a:endParaRPr>
          </a:p>
        </p:txBody>
      </p:sp>
      <p:sp>
        <p:nvSpPr>
          <p:cNvPr id="89" name="Google Shape;89;p17"/>
          <p:cNvSpPr/>
          <p:nvPr/>
        </p:nvSpPr>
        <p:spPr>
          <a:xfrm>
            <a:off x="2195575" y="1455593"/>
            <a:ext cx="15174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420175" y="1020225"/>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JSON DATA</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1,18,947 Files</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1" name="Google Shape;91;p17"/>
          <p:cNvSpPr txBox="1"/>
          <p:nvPr/>
        </p:nvSpPr>
        <p:spPr>
          <a:xfrm>
            <a:off x="2238925" y="791938"/>
            <a:ext cx="1430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Convert To Dataframe Extracting Relevant Information </a:t>
            </a:r>
            <a:endParaRPr sz="1100" b="1">
              <a:latin typeface="Times New Roman"/>
              <a:ea typeface="Times New Roman"/>
              <a:cs typeface="Times New Roman"/>
              <a:sym typeface="Times New Roman"/>
            </a:endParaRPr>
          </a:p>
        </p:txBody>
      </p:sp>
      <p:sp>
        <p:nvSpPr>
          <p:cNvPr id="92" name="Google Shape;92;p17"/>
          <p:cNvSpPr txBox="1"/>
          <p:nvPr/>
        </p:nvSpPr>
        <p:spPr>
          <a:xfrm>
            <a:off x="2282275" y="1470663"/>
            <a:ext cx="13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Paper_ID, Abstract, Full Text Extracted</a:t>
            </a:r>
            <a:endParaRPr sz="1100">
              <a:latin typeface="Times New Roman"/>
              <a:ea typeface="Times New Roman"/>
              <a:cs typeface="Times New Roman"/>
              <a:sym typeface="Times New Roman"/>
            </a:endParaRPr>
          </a:p>
        </p:txBody>
      </p:sp>
      <p:sp>
        <p:nvSpPr>
          <p:cNvPr id="93" name="Google Shape;93;p17"/>
          <p:cNvSpPr/>
          <p:nvPr/>
        </p:nvSpPr>
        <p:spPr>
          <a:xfrm>
            <a:off x="5488375" y="1418463"/>
            <a:ext cx="1078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6567475" y="102776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300" b="1">
                <a:latin typeface="Times New Roman"/>
                <a:ea typeface="Times New Roman"/>
                <a:cs typeface="Times New Roman"/>
                <a:sym typeface="Times New Roman"/>
              </a:rPr>
              <a:t>JSON DATAFRAME</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3</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5" name="Google Shape;95;p17"/>
          <p:cNvSpPr/>
          <p:nvPr/>
        </p:nvSpPr>
        <p:spPr>
          <a:xfrm>
            <a:off x="7903375" y="2690088"/>
            <a:ext cx="862500" cy="49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p:nvPr/>
        </p:nvSpPr>
        <p:spPr>
          <a:xfrm>
            <a:off x="7670875" y="2306863"/>
            <a:ext cx="13440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Final</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Dataframe</a:t>
            </a:r>
            <a:endParaRPr sz="1000">
              <a:solidFill>
                <a:schemeClr val="dk1"/>
              </a:solidFill>
              <a:latin typeface="Times New Roman"/>
              <a:ea typeface="Times New Roman"/>
              <a:cs typeface="Times New Roman"/>
              <a:sym typeface="Times New Roman"/>
            </a:endParaRPr>
          </a:p>
        </p:txBody>
      </p:sp>
      <p:sp>
        <p:nvSpPr>
          <p:cNvPr id="97" name="Google Shape;97;p17"/>
          <p:cNvSpPr/>
          <p:nvPr/>
        </p:nvSpPr>
        <p:spPr>
          <a:xfrm>
            <a:off x="4783975" y="2810935"/>
            <a:ext cx="1344000" cy="49800"/>
          </a:xfrm>
          <a:prstGeom prst="rightArrow">
            <a:avLst>
              <a:gd name="adj1" fmla="val 57586"/>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2985550" y="23909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70,209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7</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9" name="Google Shape;99;p17"/>
          <p:cNvSpPr/>
          <p:nvPr/>
        </p:nvSpPr>
        <p:spPr>
          <a:xfrm>
            <a:off x="129125" y="23909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63,108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7</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00" name="Google Shape;100;p17"/>
          <p:cNvSpPr/>
          <p:nvPr/>
        </p:nvSpPr>
        <p:spPr>
          <a:xfrm>
            <a:off x="1904525" y="2832575"/>
            <a:ext cx="10581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p:nvPr/>
        </p:nvSpPr>
        <p:spPr>
          <a:xfrm>
            <a:off x="1761575" y="2185750"/>
            <a:ext cx="1344000" cy="84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Replace Nan’s and Drop Duplicate Abstracts</a:t>
            </a:r>
            <a:endParaRPr sz="1000">
              <a:solidFill>
                <a:schemeClr val="dk1"/>
              </a:solidFill>
              <a:latin typeface="Times New Roman"/>
              <a:ea typeface="Times New Roman"/>
              <a:cs typeface="Times New Roman"/>
              <a:sym typeface="Times New Roman"/>
            </a:endParaRPr>
          </a:p>
        </p:txBody>
      </p:sp>
      <p:sp>
        <p:nvSpPr>
          <p:cNvPr id="102" name="Google Shape;102;p17"/>
          <p:cNvSpPr txBox="1"/>
          <p:nvPr/>
        </p:nvSpPr>
        <p:spPr>
          <a:xfrm>
            <a:off x="4760950" y="2142888"/>
            <a:ext cx="1430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Integrating Metadata with Json using inner join on </a:t>
            </a:r>
            <a:r>
              <a:rPr lang="en" sz="1100" b="1">
                <a:latin typeface="Times New Roman"/>
                <a:ea typeface="Times New Roman"/>
                <a:cs typeface="Times New Roman"/>
                <a:sym typeface="Times New Roman"/>
              </a:rPr>
              <a:t>SHA</a:t>
            </a:r>
            <a:endParaRPr sz="1100" b="1">
              <a:latin typeface="Times New Roman"/>
              <a:ea typeface="Times New Roman"/>
              <a:cs typeface="Times New Roman"/>
              <a:sym typeface="Times New Roman"/>
            </a:endParaRPr>
          </a:p>
        </p:txBody>
      </p:sp>
      <p:sp>
        <p:nvSpPr>
          <p:cNvPr id="103" name="Google Shape;103;p17"/>
          <p:cNvSpPr txBox="1"/>
          <p:nvPr/>
        </p:nvSpPr>
        <p:spPr>
          <a:xfrm>
            <a:off x="4804288" y="2863850"/>
            <a:ext cx="13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To Obtain Body Text of Papers</a:t>
            </a:r>
            <a:endParaRPr sz="1100">
              <a:latin typeface="Times New Roman"/>
              <a:ea typeface="Times New Roman"/>
              <a:cs typeface="Times New Roman"/>
              <a:sym typeface="Times New Roman"/>
            </a:endParaRPr>
          </a:p>
        </p:txBody>
      </p:sp>
      <p:sp>
        <p:nvSpPr>
          <p:cNvPr id="104" name="Google Shape;104;p17"/>
          <p:cNvSpPr/>
          <p:nvPr/>
        </p:nvSpPr>
        <p:spPr>
          <a:xfrm>
            <a:off x="3712975" y="102021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300" b="1">
                <a:latin typeface="Times New Roman"/>
                <a:ea typeface="Times New Roman"/>
                <a:cs typeface="Times New Roman"/>
                <a:sym typeface="Times New Roman"/>
              </a:rPr>
              <a:t>JSON DATAFRAME</a:t>
            </a:r>
            <a:endParaRPr sz="13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1,18,947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3</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05" name="Google Shape;105;p17"/>
          <p:cNvSpPr txBox="1"/>
          <p:nvPr/>
        </p:nvSpPr>
        <p:spPr>
          <a:xfrm>
            <a:off x="5400325" y="791950"/>
            <a:ext cx="1254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Drop Duplicate Paper Id and Abstract </a:t>
            </a:r>
            <a:endParaRPr sz="1100" b="1">
              <a:latin typeface="Times New Roman"/>
              <a:ea typeface="Times New Roman"/>
              <a:cs typeface="Times New Roman"/>
              <a:sym typeface="Times New Roman"/>
            </a:endParaRPr>
          </a:p>
        </p:txBody>
      </p:sp>
      <p:sp>
        <p:nvSpPr>
          <p:cNvPr id="106" name="Google Shape;106;p17"/>
          <p:cNvSpPr/>
          <p:nvPr/>
        </p:nvSpPr>
        <p:spPr>
          <a:xfrm>
            <a:off x="8342275" y="1426000"/>
            <a:ext cx="423600" cy="4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8757025" y="1444350"/>
            <a:ext cx="25200" cy="129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6127975" y="243431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300" b="1">
                <a:latin typeface="Times New Roman"/>
                <a:ea typeface="Times New Roman"/>
                <a:cs typeface="Times New Roman"/>
                <a:sym typeface="Times New Roman"/>
              </a:rPr>
              <a:t>JSON DATAFRAME</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3</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09" name="Google Shape;109;p17"/>
          <p:cNvSpPr txBox="1"/>
          <p:nvPr/>
        </p:nvSpPr>
        <p:spPr>
          <a:xfrm>
            <a:off x="390900" y="3601575"/>
            <a:ext cx="31932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DATAFRAME:  </a:t>
            </a:r>
            <a:r>
              <a:rPr lang="en" sz="1800">
                <a:latin typeface="Times New Roman"/>
                <a:ea typeface="Times New Roman"/>
                <a:cs typeface="Times New Roman"/>
                <a:sym typeface="Times New Roman"/>
              </a:rPr>
              <a:t>63,108 Entries</a:t>
            </a:r>
            <a:endParaRPr sz="1800">
              <a:latin typeface="Times New Roman"/>
              <a:ea typeface="Times New Roman"/>
              <a:cs typeface="Times New Roman"/>
              <a:sym typeface="Times New Roman"/>
            </a:endParaRPr>
          </a:p>
        </p:txBody>
      </p:sp>
      <p:sp>
        <p:nvSpPr>
          <p:cNvPr id="110" name="Google Shape;110;p17"/>
          <p:cNvSpPr/>
          <p:nvPr/>
        </p:nvSpPr>
        <p:spPr>
          <a:xfrm>
            <a:off x="2514775" y="1394763"/>
            <a:ext cx="879000" cy="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5588425" y="1373338"/>
            <a:ext cx="879000" cy="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239900" y="2787213"/>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2151938" y="2813038"/>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129125" y="128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b="1">
                <a:latin typeface="Times New Roman"/>
                <a:ea typeface="Times New Roman"/>
                <a:cs typeface="Times New Roman"/>
                <a:sym typeface="Times New Roman"/>
              </a:rPr>
              <a:t>PREPROCESSING OF THE DATASET</a:t>
            </a:r>
            <a:endParaRPr sz="2500" b="1">
              <a:latin typeface="Times New Roman"/>
              <a:ea typeface="Times New Roman"/>
              <a:cs typeface="Times New Roman"/>
              <a:sym typeface="Times New Roman"/>
            </a:endParaRPr>
          </a:p>
        </p:txBody>
      </p:sp>
      <p:sp>
        <p:nvSpPr>
          <p:cNvPr id="119" name="Google Shape;119;p18"/>
          <p:cNvSpPr txBox="1"/>
          <p:nvPr/>
        </p:nvSpPr>
        <p:spPr>
          <a:xfrm>
            <a:off x="390900" y="4039300"/>
            <a:ext cx="83622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Attributes: </a:t>
            </a:r>
            <a:r>
              <a:rPr lang="en" sz="1800">
                <a:latin typeface="Times New Roman"/>
                <a:ea typeface="Times New Roman"/>
                <a:cs typeface="Times New Roman"/>
                <a:sym typeface="Times New Roman"/>
              </a:rPr>
              <a:t>Paper_id, doi, abstract, publish_time,title,authors,full_text,Processed_text</a:t>
            </a:r>
            <a:endParaRPr sz="1800">
              <a:latin typeface="Times New Roman"/>
              <a:ea typeface="Times New Roman"/>
              <a:cs typeface="Times New Roman"/>
              <a:sym typeface="Times New Roman"/>
            </a:endParaRPr>
          </a:p>
        </p:txBody>
      </p:sp>
      <p:sp>
        <p:nvSpPr>
          <p:cNvPr id="120" name="Google Shape;120;p18"/>
          <p:cNvSpPr/>
          <p:nvPr/>
        </p:nvSpPr>
        <p:spPr>
          <a:xfrm>
            <a:off x="2195575" y="1455593"/>
            <a:ext cx="15174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20175" y="1020225"/>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63,108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7</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2" name="Google Shape;122;p18"/>
          <p:cNvSpPr txBox="1"/>
          <p:nvPr/>
        </p:nvSpPr>
        <p:spPr>
          <a:xfrm>
            <a:off x="2238925" y="791938"/>
            <a:ext cx="1430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Considering Only Papers which are published in ‘2020’ </a:t>
            </a:r>
            <a:endParaRPr sz="1100" b="1">
              <a:latin typeface="Times New Roman"/>
              <a:ea typeface="Times New Roman"/>
              <a:cs typeface="Times New Roman"/>
              <a:sym typeface="Times New Roman"/>
            </a:endParaRPr>
          </a:p>
        </p:txBody>
      </p:sp>
      <p:sp>
        <p:nvSpPr>
          <p:cNvPr id="123" name="Google Shape;123;p18"/>
          <p:cNvSpPr txBox="1"/>
          <p:nvPr/>
        </p:nvSpPr>
        <p:spPr>
          <a:xfrm>
            <a:off x="2282275" y="1470663"/>
            <a:ext cx="13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30,324 Entries</a:t>
            </a:r>
            <a:endParaRPr sz="1100">
              <a:latin typeface="Times New Roman"/>
              <a:ea typeface="Times New Roman"/>
              <a:cs typeface="Times New Roman"/>
              <a:sym typeface="Times New Roman"/>
            </a:endParaRPr>
          </a:p>
        </p:txBody>
      </p:sp>
      <p:sp>
        <p:nvSpPr>
          <p:cNvPr id="124" name="Google Shape;124;p18"/>
          <p:cNvSpPr/>
          <p:nvPr/>
        </p:nvSpPr>
        <p:spPr>
          <a:xfrm>
            <a:off x="5488375" y="1418463"/>
            <a:ext cx="1078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6567475" y="102776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600">
                <a:latin typeface="Times New Roman"/>
                <a:ea typeface="Times New Roman"/>
                <a:cs typeface="Times New Roman"/>
                <a:sym typeface="Times New Roman"/>
              </a:rPr>
              <a:t>29,546 Entries</a:t>
            </a:r>
            <a:r>
              <a:rPr lang="en"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7</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6" name="Google Shape;126;p18"/>
          <p:cNvSpPr/>
          <p:nvPr/>
        </p:nvSpPr>
        <p:spPr>
          <a:xfrm>
            <a:off x="7903375" y="2690088"/>
            <a:ext cx="862500" cy="49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txBox="1"/>
          <p:nvPr/>
        </p:nvSpPr>
        <p:spPr>
          <a:xfrm>
            <a:off x="7847025" y="2740058"/>
            <a:ext cx="1254600" cy="14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Merge Title, Abstract and Text and clean the Text data using Regular Expression and store in new column</a:t>
            </a:r>
            <a:endParaRPr sz="1000">
              <a:solidFill>
                <a:schemeClr val="dk1"/>
              </a:solidFill>
              <a:latin typeface="Times New Roman"/>
              <a:ea typeface="Times New Roman"/>
              <a:cs typeface="Times New Roman"/>
              <a:sym typeface="Times New Roman"/>
            </a:endParaRPr>
          </a:p>
        </p:txBody>
      </p:sp>
      <p:sp>
        <p:nvSpPr>
          <p:cNvPr id="128" name="Google Shape;128;p18"/>
          <p:cNvSpPr/>
          <p:nvPr/>
        </p:nvSpPr>
        <p:spPr>
          <a:xfrm>
            <a:off x="4783975" y="2810935"/>
            <a:ext cx="1344000" cy="49800"/>
          </a:xfrm>
          <a:prstGeom prst="rightArrow">
            <a:avLst>
              <a:gd name="adj1" fmla="val 57586"/>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2985550" y="23909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29,546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8</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0" name="Google Shape;130;p18"/>
          <p:cNvSpPr/>
          <p:nvPr/>
        </p:nvSpPr>
        <p:spPr>
          <a:xfrm>
            <a:off x="129125" y="23909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10,000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8</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1" name="Google Shape;131;p18"/>
          <p:cNvSpPr/>
          <p:nvPr/>
        </p:nvSpPr>
        <p:spPr>
          <a:xfrm>
            <a:off x="1904525" y="2832575"/>
            <a:ext cx="10581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p:nvPr/>
        </p:nvSpPr>
        <p:spPr>
          <a:xfrm>
            <a:off x="1761575" y="2399313"/>
            <a:ext cx="1344000" cy="84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Final Data Frame obtained </a:t>
            </a:r>
            <a:endParaRPr sz="1000">
              <a:solidFill>
                <a:schemeClr val="dk1"/>
              </a:solidFill>
              <a:latin typeface="Times New Roman"/>
              <a:ea typeface="Times New Roman"/>
              <a:cs typeface="Times New Roman"/>
              <a:sym typeface="Times New Roman"/>
            </a:endParaRPr>
          </a:p>
        </p:txBody>
      </p:sp>
      <p:sp>
        <p:nvSpPr>
          <p:cNvPr id="133" name="Google Shape;133;p18"/>
          <p:cNvSpPr txBox="1"/>
          <p:nvPr/>
        </p:nvSpPr>
        <p:spPr>
          <a:xfrm>
            <a:off x="4760950" y="2142888"/>
            <a:ext cx="1430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Removing Common and Custom Stop Words </a:t>
            </a:r>
            <a:endParaRPr sz="1100" b="1">
              <a:latin typeface="Times New Roman"/>
              <a:ea typeface="Times New Roman"/>
              <a:cs typeface="Times New Roman"/>
              <a:sym typeface="Times New Roman"/>
            </a:endParaRPr>
          </a:p>
        </p:txBody>
      </p:sp>
      <p:sp>
        <p:nvSpPr>
          <p:cNvPr id="134" name="Google Shape;134;p18"/>
          <p:cNvSpPr txBox="1"/>
          <p:nvPr/>
        </p:nvSpPr>
        <p:spPr>
          <a:xfrm>
            <a:off x="4804288" y="2863850"/>
            <a:ext cx="13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To Obtain Completely clean processed Text </a:t>
            </a:r>
            <a:endParaRPr sz="1100">
              <a:latin typeface="Times New Roman"/>
              <a:ea typeface="Times New Roman"/>
              <a:cs typeface="Times New Roman"/>
              <a:sym typeface="Times New Roman"/>
            </a:endParaRPr>
          </a:p>
        </p:txBody>
      </p:sp>
      <p:sp>
        <p:nvSpPr>
          <p:cNvPr id="135" name="Google Shape;135;p18"/>
          <p:cNvSpPr/>
          <p:nvPr/>
        </p:nvSpPr>
        <p:spPr>
          <a:xfrm>
            <a:off x="3712975" y="102021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30,324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7</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6" name="Google Shape;136;p18"/>
          <p:cNvSpPr txBox="1"/>
          <p:nvPr/>
        </p:nvSpPr>
        <p:spPr>
          <a:xfrm>
            <a:off x="5400325" y="791950"/>
            <a:ext cx="1254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Removing Papers From Different</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Languages </a:t>
            </a:r>
            <a:endParaRPr sz="1100" b="1">
              <a:latin typeface="Times New Roman"/>
              <a:ea typeface="Times New Roman"/>
              <a:cs typeface="Times New Roman"/>
              <a:sym typeface="Times New Roman"/>
            </a:endParaRPr>
          </a:p>
        </p:txBody>
      </p:sp>
      <p:sp>
        <p:nvSpPr>
          <p:cNvPr id="137" name="Google Shape;137;p18"/>
          <p:cNvSpPr/>
          <p:nvPr/>
        </p:nvSpPr>
        <p:spPr>
          <a:xfrm>
            <a:off x="8342275" y="1426000"/>
            <a:ext cx="423600" cy="4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8757025" y="1444350"/>
            <a:ext cx="25200" cy="129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127975" y="2434313"/>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600">
                <a:latin typeface="Times New Roman"/>
                <a:ea typeface="Times New Roman"/>
                <a:cs typeface="Times New Roman"/>
                <a:sym typeface="Times New Roman"/>
              </a:rPr>
              <a:t>29,546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8</a:t>
            </a: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40" name="Google Shape;140;p18"/>
          <p:cNvSpPr txBox="1"/>
          <p:nvPr/>
        </p:nvSpPr>
        <p:spPr>
          <a:xfrm>
            <a:off x="390900" y="3601575"/>
            <a:ext cx="31932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DATAFRAME:  </a:t>
            </a:r>
            <a:r>
              <a:rPr lang="en" sz="1800">
                <a:latin typeface="Times New Roman"/>
                <a:ea typeface="Times New Roman"/>
                <a:cs typeface="Times New Roman"/>
                <a:sym typeface="Times New Roman"/>
              </a:rPr>
              <a:t>10,000 Entries</a:t>
            </a:r>
            <a:endParaRPr sz="1800">
              <a:latin typeface="Times New Roman"/>
              <a:ea typeface="Times New Roman"/>
              <a:cs typeface="Times New Roman"/>
              <a:sym typeface="Times New Roman"/>
            </a:endParaRPr>
          </a:p>
        </p:txBody>
      </p:sp>
      <p:sp>
        <p:nvSpPr>
          <p:cNvPr id="141" name="Google Shape;141;p18"/>
          <p:cNvSpPr txBox="1"/>
          <p:nvPr/>
        </p:nvSpPr>
        <p:spPr>
          <a:xfrm>
            <a:off x="5355625" y="1467413"/>
            <a:ext cx="13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29,546 Entries</a:t>
            </a:r>
            <a:endParaRPr sz="1100">
              <a:latin typeface="Times New Roman"/>
              <a:ea typeface="Times New Roman"/>
              <a:cs typeface="Times New Roman"/>
              <a:sym typeface="Times New Roman"/>
            </a:endParaRPr>
          </a:p>
        </p:txBody>
      </p:sp>
      <p:sp>
        <p:nvSpPr>
          <p:cNvPr id="142" name="Google Shape;142;p18"/>
          <p:cNvSpPr txBox="1"/>
          <p:nvPr/>
        </p:nvSpPr>
        <p:spPr>
          <a:xfrm>
            <a:off x="1761563" y="2813050"/>
            <a:ext cx="134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10,000 Entries Considered With Random State Applied </a:t>
            </a:r>
            <a:endParaRPr sz="1100">
              <a:latin typeface="Times New Roman"/>
              <a:ea typeface="Times New Roman"/>
              <a:cs typeface="Times New Roman"/>
              <a:sym typeface="Times New Roman"/>
            </a:endParaRPr>
          </a:p>
        </p:txBody>
      </p:sp>
      <p:sp>
        <p:nvSpPr>
          <p:cNvPr id="143" name="Google Shape;143;p18"/>
          <p:cNvSpPr/>
          <p:nvPr/>
        </p:nvSpPr>
        <p:spPr>
          <a:xfrm>
            <a:off x="2419225" y="1402288"/>
            <a:ext cx="879000" cy="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5588425" y="1373338"/>
            <a:ext cx="879000" cy="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5239900" y="2787213"/>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2066975" y="2813038"/>
            <a:ext cx="586200" cy="97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29125" y="1283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b="1">
                <a:latin typeface="Times New Roman"/>
                <a:ea typeface="Times New Roman"/>
                <a:cs typeface="Times New Roman"/>
                <a:sym typeface="Times New Roman"/>
              </a:rPr>
              <a:t>ILLUSTRATIONS OF PREPROCESSING OF THE DATASET</a:t>
            </a:r>
            <a:endParaRPr sz="2300" b="1">
              <a:latin typeface="Times New Roman"/>
              <a:ea typeface="Times New Roman"/>
              <a:cs typeface="Times New Roman"/>
              <a:sym typeface="Times New Roman"/>
            </a:endParaRPr>
          </a:p>
        </p:txBody>
      </p:sp>
      <p:pic>
        <p:nvPicPr>
          <p:cNvPr id="152" name="Google Shape;152;p19"/>
          <p:cNvPicPr preferRelativeResize="0"/>
          <p:nvPr/>
        </p:nvPicPr>
        <p:blipFill>
          <a:blip r:embed="rId3">
            <a:alphaModFix/>
          </a:blip>
          <a:stretch>
            <a:fillRect/>
          </a:stretch>
        </p:blipFill>
        <p:spPr>
          <a:xfrm>
            <a:off x="366075" y="868650"/>
            <a:ext cx="3754974" cy="3191950"/>
          </a:xfrm>
          <a:prstGeom prst="rect">
            <a:avLst/>
          </a:prstGeom>
          <a:noFill/>
          <a:ln>
            <a:noFill/>
          </a:ln>
        </p:spPr>
      </p:pic>
      <p:pic>
        <p:nvPicPr>
          <p:cNvPr id="153" name="Google Shape;153;p19"/>
          <p:cNvPicPr preferRelativeResize="0"/>
          <p:nvPr/>
        </p:nvPicPr>
        <p:blipFill>
          <a:blip r:embed="rId4">
            <a:alphaModFix/>
          </a:blip>
          <a:stretch>
            <a:fillRect/>
          </a:stretch>
        </p:blipFill>
        <p:spPr>
          <a:xfrm>
            <a:off x="4343075" y="947050"/>
            <a:ext cx="3257875" cy="2808300"/>
          </a:xfrm>
          <a:prstGeom prst="rect">
            <a:avLst/>
          </a:prstGeom>
          <a:noFill/>
          <a:ln>
            <a:noFill/>
          </a:ln>
        </p:spPr>
      </p:pic>
      <p:pic>
        <p:nvPicPr>
          <p:cNvPr id="154" name="Google Shape;154;p19"/>
          <p:cNvPicPr preferRelativeResize="0"/>
          <p:nvPr/>
        </p:nvPicPr>
        <p:blipFill>
          <a:blip r:embed="rId5">
            <a:alphaModFix/>
          </a:blip>
          <a:stretch>
            <a:fillRect/>
          </a:stretch>
        </p:blipFill>
        <p:spPr>
          <a:xfrm>
            <a:off x="7753350" y="1069150"/>
            <a:ext cx="1238250" cy="2686200"/>
          </a:xfrm>
          <a:prstGeom prst="rect">
            <a:avLst/>
          </a:prstGeom>
          <a:noFill/>
          <a:ln>
            <a:noFill/>
          </a:ln>
        </p:spPr>
      </p:pic>
      <p:sp>
        <p:nvSpPr>
          <p:cNvPr id="155" name="Google Shape;155;p19"/>
          <p:cNvSpPr txBox="1"/>
          <p:nvPr/>
        </p:nvSpPr>
        <p:spPr>
          <a:xfrm>
            <a:off x="702225" y="3923250"/>
            <a:ext cx="2915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Plot For the Number of Papers that are published during a particular Year</a:t>
            </a:r>
            <a:endParaRPr>
              <a:latin typeface="Times New Roman"/>
              <a:ea typeface="Times New Roman"/>
              <a:cs typeface="Times New Roman"/>
              <a:sym typeface="Times New Roman"/>
            </a:endParaRPr>
          </a:p>
        </p:txBody>
      </p:sp>
      <p:sp>
        <p:nvSpPr>
          <p:cNvPr id="156" name="Google Shape;156;p19"/>
          <p:cNvSpPr txBox="1"/>
          <p:nvPr/>
        </p:nvSpPr>
        <p:spPr>
          <a:xfrm>
            <a:off x="4685850" y="3923250"/>
            <a:ext cx="4305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Plot For the Number of Papers that are published in a particular language and the count of Each.</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215700" y="80650"/>
            <a:ext cx="8712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latin typeface="Times New Roman"/>
                <a:ea typeface="Times New Roman"/>
                <a:cs typeface="Times New Roman"/>
                <a:sym typeface="Times New Roman"/>
              </a:rPr>
              <a:t>APPROACH 1: SEMANTIC SEARCH USING WORD EMBEDDINGS</a:t>
            </a:r>
            <a:endParaRPr sz="2100">
              <a:latin typeface="Times New Roman"/>
              <a:ea typeface="Times New Roman"/>
              <a:cs typeface="Times New Roman"/>
              <a:sym typeface="Times New Roman"/>
            </a:endParaRPr>
          </a:p>
        </p:txBody>
      </p:sp>
      <p:sp>
        <p:nvSpPr>
          <p:cNvPr id="162" name="Google Shape;162;p20"/>
          <p:cNvSpPr/>
          <p:nvPr/>
        </p:nvSpPr>
        <p:spPr>
          <a:xfrm>
            <a:off x="1960800" y="2398497"/>
            <a:ext cx="19905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661200" y="2000250"/>
            <a:ext cx="15750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Word2Vec Training</a:t>
            </a:r>
            <a:endParaRPr sz="13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4" name="Google Shape;164;p20"/>
          <p:cNvSpPr/>
          <p:nvPr/>
        </p:nvSpPr>
        <p:spPr>
          <a:xfrm>
            <a:off x="3951300" y="2104050"/>
            <a:ext cx="1529100" cy="792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latin typeface="Times New Roman"/>
              <a:ea typeface="Times New Roman"/>
              <a:cs typeface="Times New Roman"/>
              <a:sym typeface="Times New Roman"/>
            </a:endParaRPr>
          </a:p>
          <a:p>
            <a:pPr marL="0" lvl="0" indent="0" algn="ctr" rtl="0">
              <a:spcBef>
                <a:spcPts val="0"/>
              </a:spcBef>
              <a:spcAft>
                <a:spcPts val="0"/>
              </a:spcAft>
              <a:buNone/>
            </a:pPr>
            <a:r>
              <a:rPr lang="en" sz="1500" b="1">
                <a:latin typeface="Times New Roman"/>
                <a:ea typeface="Times New Roman"/>
                <a:cs typeface="Times New Roman"/>
                <a:sym typeface="Times New Roman"/>
              </a:rPr>
              <a:t>Sentence Tokenization</a:t>
            </a:r>
            <a:endParaRPr>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p:txBody>
      </p:sp>
      <p:sp>
        <p:nvSpPr>
          <p:cNvPr id="165" name="Google Shape;165;p20"/>
          <p:cNvSpPr txBox="1"/>
          <p:nvPr/>
        </p:nvSpPr>
        <p:spPr>
          <a:xfrm>
            <a:off x="2168550" y="2188638"/>
            <a:ext cx="15750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highlight>
                <a:srgbClr val="FFFFFF"/>
              </a:highlight>
              <a:latin typeface="Times New Roman"/>
              <a:ea typeface="Times New Roman"/>
              <a:cs typeface="Times New Roman"/>
              <a:sym typeface="Times New Roman"/>
            </a:endParaRPr>
          </a:p>
          <a:p>
            <a:pPr marL="0" lvl="0" indent="0" algn="ctr" rtl="0">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sentence tokenization.</a:t>
            </a:r>
            <a:endParaRPr sz="1200">
              <a:solidFill>
                <a:schemeClr val="dk1"/>
              </a:solidFill>
              <a:highlight>
                <a:srgbClr val="FFFFFF"/>
              </a:highlight>
              <a:latin typeface="Times New Roman"/>
              <a:ea typeface="Times New Roman"/>
              <a:cs typeface="Times New Roman"/>
              <a:sym typeface="Times New Roman"/>
            </a:endParaRPr>
          </a:p>
        </p:txBody>
      </p:sp>
      <p:sp>
        <p:nvSpPr>
          <p:cNvPr id="166" name="Google Shape;166;p20"/>
          <p:cNvSpPr txBox="1"/>
          <p:nvPr/>
        </p:nvSpPr>
        <p:spPr>
          <a:xfrm>
            <a:off x="5448900" y="2398500"/>
            <a:ext cx="1243800" cy="5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highlight>
                  <a:srgbClr val="FFFFFF"/>
                </a:highlight>
                <a:latin typeface="Times New Roman"/>
                <a:ea typeface="Times New Roman"/>
                <a:cs typeface="Times New Roman"/>
                <a:sym typeface="Times New Roman"/>
              </a:rPr>
              <a:t>Training the gensim Word2Vec model with our own custom corpus.</a:t>
            </a:r>
            <a:endParaRPr sz="1100" i="1">
              <a:solidFill>
                <a:schemeClr val="dk1"/>
              </a:solidFill>
              <a:highlight>
                <a:srgbClr val="F7F7F7"/>
              </a:highlight>
              <a:latin typeface="Times New Roman"/>
              <a:ea typeface="Times New Roman"/>
              <a:cs typeface="Times New Roman"/>
              <a:sym typeface="Times New Roman"/>
            </a:endParaRPr>
          </a:p>
          <a:p>
            <a:pPr marL="0" lvl="0" indent="0" algn="ctr" rtl="0">
              <a:spcBef>
                <a:spcPts val="0"/>
              </a:spcBef>
              <a:spcAft>
                <a:spcPts val="0"/>
              </a:spcAft>
              <a:buNone/>
            </a:pPr>
            <a:endParaRPr sz="1100">
              <a:solidFill>
                <a:schemeClr val="dk1"/>
              </a:solidFill>
              <a:highlight>
                <a:srgbClr val="FFFFFF"/>
              </a:highlight>
              <a:latin typeface="Times New Roman"/>
              <a:ea typeface="Times New Roman"/>
              <a:cs typeface="Times New Roman"/>
              <a:sym typeface="Times New Roman"/>
            </a:endParaRPr>
          </a:p>
        </p:txBody>
      </p:sp>
      <p:sp>
        <p:nvSpPr>
          <p:cNvPr id="167" name="Google Shape;167;p20"/>
          <p:cNvSpPr/>
          <p:nvPr/>
        </p:nvSpPr>
        <p:spPr>
          <a:xfrm>
            <a:off x="6586350" y="3813175"/>
            <a:ext cx="1724700" cy="76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Word Centroid Similarity (WCS)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8" name="Google Shape;168;p20"/>
          <p:cNvSpPr txBox="1"/>
          <p:nvPr/>
        </p:nvSpPr>
        <p:spPr>
          <a:xfrm>
            <a:off x="7470900" y="2811450"/>
            <a:ext cx="1609500" cy="9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50">
                <a:solidFill>
                  <a:schemeClr val="dk1"/>
                </a:solidFill>
                <a:highlight>
                  <a:srgbClr val="FFFFFF"/>
                </a:highlight>
                <a:latin typeface="Times New Roman"/>
                <a:ea typeface="Times New Roman"/>
                <a:cs typeface="Times New Roman"/>
                <a:sym typeface="Times New Roman"/>
              </a:rPr>
              <a:t>Calculating the centroid for each abstract using the vectors of all the words incorporating the abstract.</a:t>
            </a:r>
            <a:endParaRPr sz="1150">
              <a:solidFill>
                <a:schemeClr val="dk1"/>
              </a:solidFill>
              <a:highlight>
                <a:srgbClr val="FFFFFF"/>
              </a:highlight>
              <a:latin typeface="Times New Roman"/>
              <a:ea typeface="Times New Roman"/>
              <a:cs typeface="Times New Roman"/>
              <a:sym typeface="Times New Roman"/>
            </a:endParaRPr>
          </a:p>
        </p:txBody>
      </p:sp>
      <p:sp>
        <p:nvSpPr>
          <p:cNvPr id="169" name="Google Shape;169;p20"/>
          <p:cNvSpPr/>
          <p:nvPr/>
        </p:nvSpPr>
        <p:spPr>
          <a:xfrm>
            <a:off x="4072050" y="3813175"/>
            <a:ext cx="1287600" cy="76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500" b="1">
                <a:latin typeface="Times New Roman"/>
                <a:ea typeface="Times New Roman"/>
                <a:cs typeface="Times New Roman"/>
                <a:sym typeface="Times New Roman"/>
              </a:rPr>
              <a:t>Ranking the Documents</a:t>
            </a:r>
            <a:endParaRPr>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sp>
        <p:nvSpPr>
          <p:cNvPr id="170" name="Google Shape;170;p20"/>
          <p:cNvSpPr txBox="1"/>
          <p:nvPr/>
        </p:nvSpPr>
        <p:spPr>
          <a:xfrm>
            <a:off x="5319325" y="4185625"/>
            <a:ext cx="12876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highlight>
                  <a:srgbClr val="FFFFFF"/>
                </a:highlight>
                <a:latin typeface="Times New Roman"/>
                <a:ea typeface="Times New Roman"/>
                <a:cs typeface="Times New Roman"/>
                <a:sym typeface="Times New Roman"/>
              </a:rPr>
              <a:t>Ranking the documents based on the similarities.</a:t>
            </a:r>
            <a:endParaRPr sz="1100">
              <a:solidFill>
                <a:schemeClr val="dk1"/>
              </a:solidFill>
              <a:highlight>
                <a:srgbClr val="FFFFFF"/>
              </a:highlight>
              <a:latin typeface="Times New Roman"/>
              <a:ea typeface="Times New Roman"/>
              <a:cs typeface="Times New Roman"/>
              <a:sym typeface="Times New Roman"/>
            </a:endParaRPr>
          </a:p>
        </p:txBody>
      </p:sp>
      <p:sp>
        <p:nvSpPr>
          <p:cNvPr id="171" name="Google Shape;171;p20"/>
          <p:cNvSpPr/>
          <p:nvPr/>
        </p:nvSpPr>
        <p:spPr>
          <a:xfrm>
            <a:off x="1702050" y="3829075"/>
            <a:ext cx="1317000" cy="76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latin typeface="Times New Roman"/>
              <a:ea typeface="Times New Roman"/>
              <a:cs typeface="Times New Roman"/>
              <a:sym typeface="Times New Roman"/>
            </a:endParaRPr>
          </a:p>
          <a:p>
            <a:pPr marL="0" lvl="0" indent="0" algn="ctr" rtl="0">
              <a:spcBef>
                <a:spcPts val="0"/>
              </a:spcBef>
              <a:spcAft>
                <a:spcPts val="0"/>
              </a:spcAft>
              <a:buNone/>
            </a:pPr>
            <a:r>
              <a:rPr lang="en" sz="1600" b="1">
                <a:latin typeface="Times New Roman"/>
                <a:ea typeface="Times New Roman"/>
                <a:cs typeface="Times New Roman"/>
                <a:sym typeface="Times New Roman"/>
              </a:rPr>
              <a:t>Results</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sp>
        <p:nvSpPr>
          <p:cNvPr id="172" name="Google Shape;172;p20"/>
          <p:cNvSpPr txBox="1"/>
          <p:nvPr/>
        </p:nvSpPr>
        <p:spPr>
          <a:xfrm>
            <a:off x="2888100" y="4090113"/>
            <a:ext cx="1317000" cy="6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solidFill>
                  <a:schemeClr val="dk1"/>
                </a:solidFill>
                <a:highlight>
                  <a:srgbClr val="FFFFFF"/>
                </a:highlight>
                <a:latin typeface="Times New Roman"/>
                <a:ea typeface="Times New Roman"/>
                <a:cs typeface="Times New Roman"/>
                <a:sym typeface="Times New Roman"/>
              </a:rPr>
              <a:t>Paper Name and Paper Link  plus Results of  User-defined queries.</a:t>
            </a:r>
          </a:p>
        </p:txBody>
      </p:sp>
      <p:sp>
        <p:nvSpPr>
          <p:cNvPr id="173" name="Google Shape;173;p20"/>
          <p:cNvSpPr/>
          <p:nvPr/>
        </p:nvSpPr>
        <p:spPr>
          <a:xfrm>
            <a:off x="185400" y="2086638"/>
            <a:ext cx="1775400" cy="846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endParaRPr sz="1700" b="1">
              <a:latin typeface="Times New Roman"/>
              <a:ea typeface="Times New Roman"/>
              <a:cs typeface="Times New Roman"/>
              <a:sym typeface="Times New Roman"/>
            </a:endParaRPr>
          </a:p>
          <a:p>
            <a:pPr marL="0" lvl="0" indent="0" algn="ctr" rtl="0">
              <a:spcBef>
                <a:spcPts val="0"/>
              </a:spcBef>
              <a:spcAft>
                <a:spcPts val="0"/>
              </a:spcAft>
              <a:buNone/>
            </a:pPr>
            <a:r>
              <a:rPr lang="en" sz="1700" b="1">
                <a:latin typeface="Times New Roman"/>
                <a:ea typeface="Times New Roman"/>
                <a:cs typeface="Times New Roman"/>
                <a:sym typeface="Times New Roman"/>
              </a:rPr>
              <a:t>DATAFRAME</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10,000 Entries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 sz="1600">
                <a:latin typeface="Times New Roman"/>
                <a:ea typeface="Times New Roman"/>
                <a:cs typeface="Times New Roman"/>
                <a:sym typeface="Times New Roman"/>
              </a:rPr>
              <a:t>    Attributes: 8</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74" name="Google Shape;174;p20"/>
          <p:cNvSpPr txBox="1"/>
          <p:nvPr/>
        </p:nvSpPr>
        <p:spPr>
          <a:xfrm>
            <a:off x="1960800" y="1769913"/>
            <a:ext cx="19905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Gensim Word2Vec corpus should be in the form of separate sentences</a:t>
            </a:r>
            <a:endParaRPr/>
          </a:p>
        </p:txBody>
      </p:sp>
      <p:sp>
        <p:nvSpPr>
          <p:cNvPr id="175" name="Google Shape;175;p20"/>
          <p:cNvSpPr/>
          <p:nvPr/>
        </p:nvSpPr>
        <p:spPr>
          <a:xfrm>
            <a:off x="5480400" y="2398500"/>
            <a:ext cx="1180800" cy="49800"/>
          </a:xfrm>
          <a:prstGeom prst="rightArrow">
            <a:avLst>
              <a:gd name="adj1" fmla="val 33333"/>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7421975" y="2876875"/>
            <a:ext cx="15300" cy="952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5341225" y="4090125"/>
            <a:ext cx="1243800" cy="49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019050" y="4090125"/>
            <a:ext cx="1055100" cy="49800"/>
          </a:xfrm>
          <a:prstGeom prst="lef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txBox="1"/>
          <p:nvPr/>
        </p:nvSpPr>
        <p:spPr>
          <a:xfrm>
            <a:off x="165900" y="615350"/>
            <a:ext cx="8934000" cy="952200"/>
          </a:xfrm>
          <a:prstGeom prst="rect">
            <a:avLst/>
          </a:prstGeom>
          <a:noFill/>
          <a:ln>
            <a:noFill/>
          </a:ln>
        </p:spPr>
        <p:txBody>
          <a:bodyPr spcFirstLastPara="1" wrap="square" lIns="91425" tIns="91425" rIns="91425" bIns="91425" anchor="t" anchorCtr="0">
            <a:noAutofit/>
          </a:bodyPr>
          <a:lstStyle/>
          <a:p>
            <a:pPr marL="0" lvl="0" indent="0" algn="l" rtl="0">
              <a:lnSpc>
                <a:spcPct val="145606"/>
              </a:lnSpc>
              <a:spcBef>
                <a:spcPts val="0"/>
              </a:spcBef>
              <a:spcAft>
                <a:spcPts val="0"/>
              </a:spcAft>
              <a:buNone/>
            </a:pPr>
            <a:r>
              <a:rPr lang="en">
                <a:solidFill>
                  <a:schemeClr val="dk1"/>
                </a:solidFill>
                <a:latin typeface="Times New Roman"/>
                <a:ea typeface="Times New Roman"/>
                <a:cs typeface="Times New Roman"/>
                <a:sym typeface="Times New Roman"/>
              </a:rPr>
              <a:t>In this method we will use gensim Word2Vec in order to generate word embeddings using the abstract texts as our corpus. For each document, we calculate the centroid of its abstract and for each query word, we map it to a vector then calculate the word centroid similarity for the query and each document's abstract. The top ranked papers are shown as results.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311700" y="162925"/>
            <a:ext cx="8520600" cy="6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Times New Roman"/>
                <a:ea typeface="Times New Roman"/>
                <a:cs typeface="Times New Roman"/>
                <a:sym typeface="Times New Roman"/>
              </a:rPr>
              <a:t>Results: </a:t>
            </a:r>
            <a:r>
              <a:rPr lang="en" sz="1200" dirty="0">
                <a:highlight>
                  <a:srgbClr val="FFFFFF"/>
                </a:highlight>
                <a:latin typeface="Times New Roman"/>
                <a:ea typeface="Times New Roman"/>
                <a:cs typeface="Times New Roman"/>
                <a:sym typeface="Times New Roman"/>
              </a:rPr>
              <a:t>How widespread current exposure is to be able to make immediate policy recommendations on mitigation measures. Denominators for testing and a mechanism for rapidly sharing that information, including demographics, to the extent possible. Sampling methods to determine asymptomatic disease</a:t>
            </a:r>
            <a:endParaRPr sz="1200" dirty="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xmlns="" id="{787798EA-910F-425E-B328-C8A374BA82D7}"/>
              </a:ext>
            </a:extLst>
          </p:cNvPr>
          <p:cNvPicPr>
            <a:picLocks noChangeAspect="1"/>
          </p:cNvPicPr>
          <p:nvPr/>
        </p:nvPicPr>
        <p:blipFill>
          <a:blip r:embed="rId3"/>
          <a:stretch>
            <a:fillRect/>
          </a:stretch>
        </p:blipFill>
        <p:spPr>
          <a:xfrm>
            <a:off x="482010" y="853225"/>
            <a:ext cx="7931888" cy="418095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2773</Words>
  <Application>Microsoft Office PowerPoint</Application>
  <PresentationFormat>On-screen Show (16:9)</PresentationFormat>
  <Paragraphs>343</Paragraphs>
  <Slides>41</Slides>
  <Notes>31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Simple Light</vt:lpstr>
      <vt:lpstr>                                                      CONTRIBUTIONS</vt:lpstr>
      <vt:lpstr>TITLE CODE: 5DMACP18</vt:lpstr>
      <vt:lpstr>   TASKS SELECTED FROM THE RESEARCH CHALLENGE</vt:lpstr>
      <vt:lpstr>DELIVERABLES OF THE PARTICULAR TASKS</vt:lpstr>
      <vt:lpstr>PREPROCESSING OF THE DATASET</vt:lpstr>
      <vt:lpstr>PREPROCESSING OF THE DATASET</vt:lpstr>
      <vt:lpstr>ILLUSTRATIONS OF PREPROCESSING OF THE DATASET</vt:lpstr>
      <vt:lpstr>APPROACH 1: SEMANTIC SEARCH USING WORD EMBEDDINGS</vt:lpstr>
      <vt:lpstr>Results: How widespread current exposure is to be able to make immediate policy recommendations on mitigation measures. Denominators for testing and a mechanism for rapidly sharing that information, including demographics, to the extent possible. Sampling methods to determine asymptomatic disease </vt:lpstr>
      <vt:lpstr>Results: Efforts to increase capacity on existing diagnostic platforms and tap into existing surveillance platforms.</vt:lpstr>
      <vt:lpstr>User-defined Queries:</vt:lpstr>
      <vt:lpstr>APPROACH 2: IMPLEMENTING LATENT DIRICHLET ALLOCATION (LDA)</vt:lpstr>
      <vt:lpstr>ILLUSTRATIONS OF APPROACH 1</vt:lpstr>
      <vt:lpstr>OBTAINED WORD TO TOPIC ASSIGNMENT FOR THE LDA MODEL</vt:lpstr>
      <vt:lpstr>OBTAINED TOPIC TO DOCUMENT ASSIGNMENT FOR THE LDA MODEL </vt:lpstr>
      <vt:lpstr>Slide 16</vt:lpstr>
      <vt:lpstr>T-SNE BASED CLUSTERING THROUGH DOCUMENT-TOPIC RELATION</vt:lpstr>
      <vt:lpstr>Slide 18</vt:lpstr>
      <vt:lpstr>Slide 19</vt:lpstr>
      <vt:lpstr>APPROACH 3: IMPLEMENTING LDA USING K MEANS, PCA AND T-SNE </vt:lpstr>
      <vt:lpstr>ILLUSTRATIONS OF APPROACH  2</vt:lpstr>
      <vt:lpstr>ILLUSTRATIONS OF APPROACH  2</vt:lpstr>
      <vt:lpstr>RESULTS FROM APPROACH  2</vt:lpstr>
      <vt:lpstr>SEARCH ENGINE TO RETRIEVE TOP RELEVANT PAPERS</vt:lpstr>
      <vt:lpstr>Slide 25</vt:lpstr>
      <vt:lpstr>QUERY EXPANSIONS USING GLOVE</vt:lpstr>
      <vt:lpstr>RESULTS FROM COSINE SIMILARITY AND KEYWORDS</vt:lpstr>
      <vt:lpstr>RESULTS FROM COSINE SIMILARITY AND KEYWORDS</vt:lpstr>
      <vt:lpstr>TASK 2: Create summary tables that address diagnostics for COVID-19 </vt:lpstr>
      <vt:lpstr>Task Specific Preprocessing</vt:lpstr>
      <vt:lpstr>Step 1: Ranking of documents using BM25 Okapi Algorithm</vt:lpstr>
      <vt:lpstr>Workflow</vt:lpstr>
      <vt:lpstr>BM25 Algorithm</vt:lpstr>
      <vt:lpstr>What-Why-How Analysis</vt:lpstr>
      <vt:lpstr>What-Why-How analysis (Contd.)</vt:lpstr>
      <vt:lpstr>Results</vt:lpstr>
      <vt:lpstr>Step 2: Creating summary from each of the ranked  documents</vt:lpstr>
      <vt:lpstr>What-Why-How analysis</vt:lpstr>
      <vt:lpstr>Input Format</vt:lpstr>
      <vt:lpstr>Results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CODE: 5DMACP18</dc:title>
  <dc:creator>ABHIMALYA</dc:creator>
  <cp:lastModifiedBy>Windows User</cp:lastModifiedBy>
  <cp:revision>6</cp:revision>
  <dcterms:modified xsi:type="dcterms:W3CDTF">2021-02-27T06:50:18Z</dcterms:modified>
</cp:coreProperties>
</file>